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8" r:id="rId17"/>
    <p:sldId id="271" r:id="rId18"/>
    <p:sldId id="272" r:id="rId19"/>
    <p:sldId id="273" r:id="rId20"/>
    <p:sldId id="274" r:id="rId21"/>
    <p:sldId id="275" r:id="rId22"/>
    <p:sldId id="276" r:id="rId23"/>
    <p:sldId id="277"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FBAB132E-61C3-71F7-87BB-40ABEB217EAC}">
          <p14:sldIdLst>
            <p14:sldId id="256"/>
            <p14:sldId id="257"/>
            <p14:sldId id="258"/>
          </p14:sldIdLst>
        </p14:section>
        <p14:section name="The platform" id="{66BDAB14-4718-47AD-5098-0420C1866AB0}">
          <p14:sldIdLst>
            <p14:sldId id="259"/>
            <p14:sldId id="260"/>
            <p14:sldId id="261"/>
            <p14:sldId id="262"/>
          </p14:sldIdLst>
        </p14:section>
        <p14:section name="eCREAM on the platform" id="{4D1C919B-8022-2856-A00B-C0B7D768846F}">
          <p14:sldIdLst>
            <p14:sldId id="263"/>
            <p14:sldId id="264"/>
            <p14:sldId id="265"/>
            <p14:sldId id="266"/>
            <p14:sldId id="267"/>
            <p14:sldId id="268"/>
          </p14:sldIdLst>
        </p14:section>
        <p14:section name="Everyone's data" id="{E93992BE-D480-4B4A-8834-5799760DA79C}">
          <p14:sldIdLst>
            <p14:sldId id="269"/>
            <p14:sldId id="270"/>
            <p14:sldId id="278"/>
            <p14:sldId id="271"/>
          </p14:sldIdLst>
        </p14:section>
        <p14:section name="Next" id="{A9B030D0-12D7-885F-2518-6E726EC2BE90}">
          <p14:sldIdLst>
            <p14:sldId id="272"/>
            <p14:sldId id="273"/>
          </p14:sldIdLst>
        </p14:section>
        <p14:section name="Appendix" id="{EB83FDA4-CE35-721F-9637-FFFF88117022}">
          <p14:sldIdLst>
            <p14:sldId id="274"/>
            <p14:sldId id="275"/>
            <p14:sldId id="276"/>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19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Thirty minutes: twenty of slides, ten of live demo on the eCREAM federation. Most people in the room have never seen the MIP, so the first part is the idea and the evidence, then what eCREAM has running, then three decisions to take here.
The title is a promise. Everyone's data: the data of seventeen departments in three countries, soon more, usable by the whole consortium and, through the public instance, by anyone. No one's risk: no patient record ever leaves its node, nobody carries a copy, nobody signs for a transfer of identifiable data.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Why emergency medicine is an unusually hostile place for data sharing: free text, heterogeneity across countries and languages, and timing that is both the scientific value and the re-identification risk. The two classic options both fail. Everyone in the room has lived this; keep it short and land the last line: there is a third way, and it is running.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Pause here. One sentence is the whole platform: the analysis travels to where the data live, runs there, and only the statistical result comes back. Everything that follows is machinery around this sentence.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Walk it left to right. The researcher never touches a file: she chooses datasets, variables, filters and a method. The platform sends that specification to every node that holds a selected dataset, and the map is the point: the nodes are real departments across Europe, the seventeen prepared in the data model today, in Italy, Slovenia and Poland, with the hub at CSCS in Lugano; the United Kingdom and Heraklion in Crete are consortium members working towards providing data too, and will join the roster once their local authorities clear it. Each node computes on its own data and returns statistics; the platform combines them. Code to data, not data to code. Say the last sentence of the banner out loud: there is no central database to protect because there is none.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Facts only. The MIP comes out of the Human Brain Project and is operated as an EBRAINS service, which is why access goes through an EBRAINS account. The catalogue figures are the network as a whole, all federations together. For the people who code: since 9.2 there is a notebook interface that goes through the same engine and gets the same statistics.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The slide that answers the question every data-protection discussion ends with: what stops a user pulling records out. The answer is that the operation does not exist, and the ten-subject floor is enforced by the engine. Anonymization happens before the data reach the platform, by the provider, under rules fixed in the agreement. Then the FAIR argument, in one strip: the platform is FAIR by design. Findable, because the catalogue lists every federation with its full data model; Accessible, because access is a governed, accredited service, and open on the Public MIP; Interoperable, because one common data model with standard formats and terminology bindings sits on every node; Reusable, because the anonymized datasets outlive the project and every analysis is a saved, shareable experiment. Metadata open, data closed is the FAIR angle in four words.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Left: FERES, the stroke project that shares infrastructure and method with eCREAM. The European Journal of Neurology paper is the methodological validation: one harmonized dataset of 104,679 patients, split across two MIP nodes, analysed once pooled and once federated; identical counts, the same adjusted odds ratio to the second decimal. This is why a federated UC1 analysis can be trusted to reproduce the centralized one.
Right: the Frontiers paper is the how-to for both projects, and its lessons are the ones that matter here: governance takes weeks for a user and months for a member, which is why the eCREAM agreement signed in October 2025 matters so much; harmonization is where the effort goes; and users need to be trained into the statistics-only way of working.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 min] Switch from the generic platform to our own deployment.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The Grant Agreement asked for three things. The restricted instance is delivered and running. The federated extension is a matter of partners deciding to host nodes, one of the decisions for this meeting. The public instance already exists as a platform; what is missing is the Steering Committee's variable list.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This is what a common data element is: a variable with a code, a label, a type, a unit, a place in a tree and a definition. Two hundred and sixty-five of them, organised by population block because a dyspnoea patient and a TLoC patient do not share all variables: 131 are common to both cohorts, the rest are cohort-specific. Open one block: the thirteen variables every patient has. The tree is what the platform shows when you pick variables, the codes are the column names of the csv each ED delivers, the catalogue publishes the whole tree, and every node speaks the same model, which is what makes one question run everywhere. Built from IRFMN's UC1 dictionary; version 2 is in preparation with them.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Seven links, in dependency order: the agreement first, because without it nothing moves; the anonymization rules it fixes; the data model; the harmonization of real pipeline output, the 25-patient samples; synthetic data at scale to test the platform mechanically; the federation itself; and the public listing. Four numbers to remember: 265 variables, 4 datasets, about 10,000 subjects, 17 hospital slots. And one zero: there is not a single real patient on the platform yet, by design. All of it is in D5.2, a public deliverable.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The slide to linger on if anyone doubts that anonymization costs analytical value. Here it does not: door-to-doctor and door-to-decision are precisely what UC1 wants to compare between centres, and they survive intact, while no calendar date exists on the platform. Twenty-six such delays, plus the year of arrival. This is also the variable the demo uses next.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Switch to the browser. Say the question out loud before touching anything, then let the platform answer it: both synthetic datasets, door-to-doctor delay with sex and age, no filter, independent t-test grouped by dataset, chi-squared on sex, save. Narrate the guarantees while clicking: no file, no row, statistics only, saved experiment. Expected values: dyspnoea mean 47.8 min (median 41), TLoC 105.3 (median 53); 68% versus 48% male. The screenshot on the slide is the same screen as the demo's first step: if the connection fails, present from the slide (steps, expected numbers) and the exact settings in the appendix. Do not oversell: synthetic data, the workflow is the demonstration.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Everyone's data becomes literal here. Anyone with a free EBRAINS account can analyse these datasets online with the full toolset. This year CHUV curated four open clinical datasets for it with teaching scenarios; one of them, the stroke trial, was the material of last week's training. Then the invitation, explicitly: register at EBRAINS, automatic for academic and research e-mail domains, a few days for company addresses, open hbpmip.link, pick a dataset, follow a scenario. For eCREAM the public subset is a decision, not a construction.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Last week's EBRAINS training in Heidelberg ran on MIP 9.2 with the stroke trial dataset. The point for this audience: a mixed group learns the platform in an afternoon, with scenarios that start from a question everyone knows and end with a model. Fill in who attended and how it went.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Two ways to work with the same platform. The web interface is what the demo showed: four steps, no code, every run saved as an experiment. Since version 9.2 there is also a Jupyter notebook with a Python client: the same federated calls, composed in code, for the analysts who will run the UC1 programme; it talks to the platform, never to a node, and receives the same statistics as the web interface. And the thing this consortium will ask about: AI in the notebook. It is there in 9.2 and fully available: an assistant inside the notebook, backed today by an open-source model hosted by the operator, with more options to come. A PI can state the analysis protocol in medical language and have the Python written and run on the platform, federated results included: vibe coding for the UC1 analyses. The design point is that the assistant acts through the notebook, so it can never see more than the user: statistics, never data.</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The question we will discuss here: where would a partner's data sit. Two options, side by side. A node at your hospital: the data never leave, a small server, one outbound-only link, CHUV installs and supports it, no transfer agreement because nothing is transferred. Or a node hosted at CSCS: your dataset in its own compartment inside the MIP cluster, operated by CHUV under a data transfer agreement for anonymized data, which is how the Italian data are handled; nothing to run on your side. Same data model, same guarantees, same federation either way: the choice is operational, not about what anyone can see. Both have precedents: FERES registries are hosted at CSCS; the Frontiers paper describes the remote-node pattern.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The ask of this talk. One: the first real extract, in discussion with IRFMN and Astir since last week; we do the preparation work, they run the scripts, the data stay with them until anonymized. Two: the plan for the other countries, node at home or hosted at CSCS, both are supported, and the sooner it is settled the better. Three: define the UC1 analyses to run on the platform early, so that the platform does not miss anything; notebooks give flexibility, but an extra federated algorithm takes lead time.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Close on the title. Then take questions. The three decisions slide is the one to come back to in the discussion.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the per-ED container datasets prepared in the federation's registry, one per hospital, ready to receive the real extractions. The roster grows as further sites in Greece, Slovakia and the UK activate.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data pathway: hospitals extract and pseudonymise locally; IRFMN curates the central UC1 database; one anonymized delivery under the DTA loads the federation; accredited researchers send queries and get statistics back; the public branch and the catalogue at the bottom.</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Known artefacts of the synthetic data, in case someone looks closely: triage code and mode of arrival are uniform (the generator randomised them), door-to-nurse is almost always zero, and the mode-of-exit value set has no discharged value in v1 (fixed in the dictionary revision).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chemeClr val="bg1"/>
        </a:solidFill>
        <a:effectLst/>
      </p:bgPr>
    </p:bg>
    <p:spTree>
      <p:nvGrpSpPr>
        <p:cNvPr id="1" name=""/>
        <p:cNvGrpSpPr/>
        <p:nvPr/>
      </p:nvGrpSpPr>
      <p:grpSpPr>
        <a:xfrm>
          <a:off x="0" y="0"/>
          <a:ext cx="0" cy="0"/>
          <a:chOff x="0" y="0"/>
          <a:chExt cx="0" cy="0"/>
        </a:xfrm>
      </p:grpSpPr>
      <p:sp>
        <p:nvSpPr>
          <p:cNvPr id="2" name="footer"/>
          <p:cNvSpPr txBox="1"/>
          <p:nvPr/>
        </p:nvSpPr>
        <p:spPr>
          <a:xfrm>
            <a:off x="548640" y="6446520"/>
            <a:ext cx="8686800" cy="256032"/>
          </a:xfrm>
          <a:prstGeom prst="rect">
            <a:avLst/>
          </a:prstGeom>
          <a:noFill/>
          <a:ln/>
        </p:spPr>
        <p:txBody>
          <a:bodyPr wrap="square" lIns="0" tIns="0" rIns="0" bIns="0" rtlCol="0" anchor="ctr"/>
          <a:lstStyle/>
          <a:p>
            <a:pPr marL="0" indent="0">
              <a:buNone/>
            </a:pPr>
            <a:r>
              <a:rPr lang="en-US" sz="900" dirty="0">
                <a:solidFill>
                  <a:schemeClr val="accent5"/>
                </a:solidFill>
              </a:rPr>
              <a:t>Everyone's data, no one's risk  ·  eCREAM annual meeting, Košice, October 2026</a:t>
            </a:r>
            <a:endParaRPr lang="en-US" sz="900" dirty="0"/>
          </a:p>
        </p:txBody>
      </p:sp>
      <p:sp>
        <p:nvSpPr>
          <p:cNvPr id="3" name="Text 1"/>
          <p:cNvSpPr>
            <a:spLocks noGrp="1"/>
          </p:cNvSpPr>
          <p:nvPr>
            <p:ph type="body" idx="101" hasCustomPrompt="1"/>
          </p:nvPr>
        </p:nvSpPr>
        <p:spPr>
          <a:xfrm>
            <a:off x="548640" y="384048"/>
            <a:ext cx="11064240" cy="274320"/>
          </a:xfrm>
          <a:prstGeom prst="rect">
            <a:avLst/>
          </a:prstGeom>
          <a:noFill/>
          <a:ln/>
        </p:spPr>
        <p:txBody>
          <a:bodyPr wrap="square" rtlCol="0"/>
          <a:lstStyle>
            <a:lvl1pPr marL="0" indent="0">
              <a:buNone/>
              <a:defRPr lang="en-US" sz="1100" b="1" kern="0" spc="200" dirty="0">
                <a:solidFill>
                  <a:schemeClr val="accent1"/>
                </a:solidFill>
              </a:defRPr>
            </a:lvl1pPr>
          </a:lstStyle>
          <a:p>
            <a:pPr marL="0" indent="0">
              <a:buNone/>
            </a:pPr>
            <a:endParaRPr lang="en-US" sz="1100" dirty="0"/>
          </a:p>
        </p:txBody>
      </p:sp>
      <p:sp>
        <p:nvSpPr>
          <p:cNvPr id="4" name="Text 1"/>
          <p:cNvSpPr>
            <a:spLocks noGrp="1"/>
          </p:cNvSpPr>
          <p:nvPr>
            <p:ph type="title" idx="102" hasCustomPrompt="1"/>
          </p:nvPr>
        </p:nvSpPr>
        <p:spPr>
          <a:xfrm>
            <a:off x="548640" y="658368"/>
            <a:ext cx="11064240" cy="868680"/>
          </a:xfrm>
          <a:prstGeom prst="rect">
            <a:avLst/>
          </a:prstGeom>
          <a:noFill/>
          <a:ln/>
        </p:spPr>
        <p:txBody>
          <a:bodyPr wrap="square" rtlCol="0"/>
          <a:lstStyle>
            <a:lvl1pPr marL="0" indent="0" algn="l">
              <a:buNone/>
              <a:defRPr lang="en-US" sz="3000" b="1" dirty="0">
                <a:solidFill>
                  <a:schemeClr val="tx2"/>
                </a:solidFill>
              </a:defRPr>
            </a:lvl1pPr>
          </a:lstStyle>
          <a:p>
            <a:pPr marL="0" indent="0" algn="l">
              <a:buNone/>
            </a:pPr>
            <a:endParaRPr lang="en-US" sz="3000" dirty="0"/>
          </a:p>
        </p:txBody>
      </p:sp>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822960" y="2286000"/>
            <a:ext cx="10515600" cy="1463040"/>
          </a:xfrm>
          <a:prstGeom prst="rect">
            <a:avLst/>
          </a:prstGeom>
          <a:noFill/>
          <a:ln/>
        </p:spPr>
        <p:txBody>
          <a:bodyPr wrap="square" rtlCol="0"/>
          <a:lstStyle>
            <a:lvl1pPr marL="0" indent="0" algn="ctr">
              <a:buNone/>
              <a:defRPr lang="en-US" sz="4400" b="1" dirty="0">
                <a:solidFill>
                  <a:schemeClr val="bg1"/>
                </a:solidFill>
              </a:defRPr>
            </a:lvl1pPr>
          </a:lstStyle>
          <a:p>
            <a:pPr marL="0" indent="0" algn="ctr">
              <a:buNone/>
            </a:pPr>
            <a:endParaRPr lang="en-US" sz="4400" dirty="0"/>
          </a:p>
        </p:txBody>
      </p:sp>
      <p:sp>
        <p:nvSpPr>
          <p:cNvPr id="3" name="Text 0"/>
          <p:cNvSpPr>
            <a:spLocks noGrp="1"/>
          </p:cNvSpPr>
          <p:nvPr>
            <p:ph type="body" idx="101" hasCustomPrompt="1"/>
          </p:nvPr>
        </p:nvSpPr>
        <p:spPr>
          <a:xfrm>
            <a:off x="822960" y="3840480"/>
            <a:ext cx="10515600" cy="914400"/>
          </a:xfrm>
          <a:prstGeom prst="rect">
            <a:avLst/>
          </a:prstGeom>
          <a:noFill/>
          <a:ln/>
        </p:spPr>
        <p:txBody>
          <a:bodyPr wrap="square" rtlCol="0"/>
          <a:lstStyle>
            <a:lvl1pPr marL="0" indent="0" algn="ctr">
              <a:buNone/>
              <a:defRPr lang="en-US" sz="2000" dirty="0">
                <a:solidFill>
                  <a:schemeClr val="accent6"/>
                </a:solidFill>
              </a:defRPr>
            </a:lvl1pPr>
          </a:lstStyle>
          <a:p>
            <a:pPr marL="0" indent="0" algn="ctr">
              <a:buNone/>
            </a:pPr>
            <a:endParaRPr lang="en-US" sz="2000" dirty="0"/>
          </a:p>
        </p:txBody>
      </p:sp>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3.jp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5.png"/><Relationship Id="rId3" Type="http://schemas.openxmlformats.org/officeDocument/2006/relationships/image" Target="../media/image48.png"/><Relationship Id="rId7" Type="http://schemas.openxmlformats.org/officeDocument/2006/relationships/image" Target="../media/image20.png"/><Relationship Id="rId12"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54.png"/><Relationship Id="rId5" Type="http://schemas.openxmlformats.org/officeDocument/2006/relationships/image" Target="../media/image50.png"/><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image" Target="../media/image52.png"/><Relationship Id="rId1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6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822960" y="1234440"/>
            <a:ext cx="7315200" cy="320040"/>
          </a:xfrm>
          <a:prstGeom prst="rect">
            <a:avLst/>
          </a:prstGeom>
          <a:noFill/>
          <a:ln/>
        </p:spPr>
        <p:txBody>
          <a:bodyPr wrap="square" lIns="0" tIns="0" rIns="0" bIns="0" rtlCol="0" anchor="ctr"/>
          <a:lstStyle/>
          <a:p>
            <a:pPr marL="0" indent="0">
              <a:buNone/>
            </a:pPr>
            <a:r>
              <a:rPr lang="en-US" sz="1200" b="1" kern="0" spc="200" dirty="0">
                <a:solidFill>
                  <a:schemeClr val="accent6"/>
                </a:solidFill>
              </a:rPr>
              <a:t>eCREAM annual meeting  ·  Košice  ·  15 and 16 October 2026</a:t>
            </a:r>
            <a:endParaRPr lang="en-US" sz="1200" dirty="0"/>
          </a:p>
        </p:txBody>
      </p:sp>
      <p:sp>
        <p:nvSpPr>
          <p:cNvPr id="3" name="Text 1"/>
          <p:cNvSpPr txBox="1"/>
          <p:nvPr/>
        </p:nvSpPr>
        <p:spPr>
          <a:xfrm>
            <a:off x="822960" y="1691640"/>
            <a:ext cx="6949440" cy="2194560"/>
          </a:xfrm>
          <a:prstGeom prst="rect">
            <a:avLst/>
          </a:prstGeom>
          <a:noFill/>
          <a:ln/>
        </p:spPr>
        <p:txBody>
          <a:bodyPr wrap="square" lIns="0" tIns="0" rIns="0" bIns="0" rtlCol="0" anchor="t"/>
          <a:lstStyle/>
          <a:p>
            <a:pPr marL="0" indent="0">
              <a:lnSpc>
                <a:spcPct val="95000"/>
              </a:lnSpc>
              <a:buNone/>
            </a:pPr>
            <a:r>
              <a:rPr lang="en-US" sz="5400" b="1" dirty="0">
                <a:solidFill>
                  <a:schemeClr val="bg1"/>
                </a:solidFill>
                <a:latin typeface="Cambria" pitchFamily="34" charset="0"/>
                <a:ea typeface="Cambria" pitchFamily="34" charset="-122"/>
                <a:cs typeface="Cambria" pitchFamily="34" charset="-120"/>
              </a:rPr>
              <a:t>Everyone's data,</a:t>
            </a:r>
            <a:endParaRPr lang="en-US" sz="5400" dirty="0"/>
          </a:p>
          <a:p>
            <a:pPr marL="0" indent="0">
              <a:lnSpc>
                <a:spcPct val="95000"/>
              </a:lnSpc>
              <a:buNone/>
            </a:pPr>
            <a:r>
              <a:rPr lang="en-US" sz="5400" b="1" dirty="0">
                <a:solidFill>
                  <a:schemeClr val="bg1"/>
                </a:solidFill>
                <a:latin typeface="Cambria" pitchFamily="34" charset="0"/>
                <a:ea typeface="Cambria" pitchFamily="34" charset="-122"/>
                <a:cs typeface="Cambria" pitchFamily="34" charset="-120"/>
              </a:rPr>
              <a:t>no one's risk</a:t>
            </a:r>
            <a:endParaRPr lang="en-US" sz="5400" dirty="0"/>
          </a:p>
        </p:txBody>
      </p:sp>
      <p:sp>
        <p:nvSpPr>
          <p:cNvPr id="4" name="Text 2"/>
          <p:cNvSpPr txBox="1"/>
          <p:nvPr/>
        </p:nvSpPr>
        <p:spPr>
          <a:xfrm>
            <a:off x="822960" y="4069080"/>
            <a:ext cx="6766560" cy="914400"/>
          </a:xfrm>
          <a:prstGeom prst="rect">
            <a:avLst/>
          </a:prstGeom>
          <a:noFill/>
          <a:ln/>
        </p:spPr>
        <p:txBody>
          <a:bodyPr wrap="square" lIns="0" tIns="0" rIns="0" bIns="0" rtlCol="0" anchor="t"/>
          <a:lstStyle/>
          <a:p>
            <a:pPr marL="0" indent="0">
              <a:buNone/>
            </a:pPr>
            <a:r>
              <a:rPr lang="en-US" sz="2000" dirty="0">
                <a:solidFill>
                  <a:schemeClr val="accent6"/>
                </a:solidFill>
              </a:rPr>
              <a:t>Federated analysis of emergency-department data with the Medical Informatics Platform, and the eCREAM federation running on it</a:t>
            </a:r>
            <a:endParaRPr lang="en-US" sz="2000" dirty="0"/>
          </a:p>
        </p:txBody>
      </p:sp>
      <p:sp>
        <p:nvSpPr>
          <p:cNvPr id="5" name="Text 3"/>
          <p:cNvSpPr txBox="1"/>
          <p:nvPr/>
        </p:nvSpPr>
        <p:spPr>
          <a:xfrm>
            <a:off x="822960" y="5212080"/>
            <a:ext cx="8229600" cy="365760"/>
          </a:xfrm>
          <a:prstGeom prst="rect">
            <a:avLst/>
          </a:prstGeom>
          <a:noFill/>
          <a:ln/>
        </p:spPr>
        <p:txBody>
          <a:bodyPr wrap="square" lIns="0" tIns="0" rIns="0" bIns="0" rtlCol="0" anchor="ctr"/>
          <a:lstStyle/>
          <a:p>
            <a:pPr marL="0" indent="0">
              <a:buNone/>
            </a:pPr>
            <a:r>
              <a:rPr lang="en-US" sz="1400" b="1" dirty="0">
                <a:solidFill>
                  <a:schemeClr val="bg1"/>
                </a:solidFill>
              </a:rPr>
              <a:t>Georges Melissargos</a:t>
            </a:r>
            <a:r>
              <a:rPr lang="en-US" sz="1400" dirty="0">
                <a:solidFill>
                  <a:schemeClr val="accent6"/>
                </a:solidFill>
              </a:rPr>
              <a:t>  ·  CHUV, NeuroDigital  ·  WP5, Task 5.3 (integration with the MIP)</a:t>
            </a:r>
            <a:endParaRPr lang="en-US" sz="1400" dirty="0"/>
          </a:p>
        </p:txBody>
      </p:sp>
      <p:sp>
        <p:nvSpPr>
          <p:cNvPr id="6" name="line"/>
          <p:cNvSpPr/>
          <p:nvPr/>
        </p:nvSpPr>
        <p:spPr>
          <a:xfrm>
            <a:off x="8229600" y="1417320"/>
            <a:ext cx="1417320" cy="1828800"/>
          </a:xfrm>
          <a:prstGeom prst="line">
            <a:avLst/>
          </a:prstGeom>
          <a:noFill/>
          <a:ln w="15875">
            <a:solidFill>
              <a:schemeClr val="accent1"/>
            </a:solidFill>
            <a:prstDash val="solid"/>
          </a:ln>
        </p:spPr>
        <p:txBody>
          <a:bodyPr/>
          <a:lstStyle/>
          <a:p>
            <a:endParaRPr lang="en-US"/>
          </a:p>
        </p:txBody>
      </p:sp>
      <p:sp>
        <p:nvSpPr>
          <p:cNvPr id="7" name="line"/>
          <p:cNvSpPr/>
          <p:nvPr/>
        </p:nvSpPr>
        <p:spPr>
          <a:xfrm flipH="1">
            <a:off x="9646920" y="1600200"/>
            <a:ext cx="1280160" cy="1645920"/>
          </a:xfrm>
          <a:prstGeom prst="line">
            <a:avLst/>
          </a:prstGeom>
          <a:noFill/>
          <a:ln w="15875">
            <a:solidFill>
              <a:schemeClr val="accent1"/>
            </a:solidFill>
            <a:prstDash val="solid"/>
          </a:ln>
        </p:spPr>
        <p:txBody>
          <a:bodyPr/>
          <a:lstStyle/>
          <a:p>
            <a:endParaRPr lang="en-US"/>
          </a:p>
        </p:txBody>
      </p:sp>
      <p:sp>
        <p:nvSpPr>
          <p:cNvPr id="8" name="line"/>
          <p:cNvSpPr/>
          <p:nvPr/>
        </p:nvSpPr>
        <p:spPr>
          <a:xfrm flipH="1" flipV="1">
            <a:off x="9646920" y="3246120"/>
            <a:ext cx="1737360" cy="91440"/>
          </a:xfrm>
          <a:prstGeom prst="line">
            <a:avLst/>
          </a:prstGeom>
          <a:noFill/>
          <a:ln w="15875">
            <a:solidFill>
              <a:schemeClr val="accent1"/>
            </a:solidFill>
            <a:prstDash val="solid"/>
          </a:ln>
        </p:spPr>
        <p:txBody>
          <a:bodyPr/>
          <a:lstStyle/>
          <a:p>
            <a:endParaRPr lang="en-US"/>
          </a:p>
        </p:txBody>
      </p:sp>
      <p:sp>
        <p:nvSpPr>
          <p:cNvPr id="9" name="line"/>
          <p:cNvSpPr/>
          <p:nvPr/>
        </p:nvSpPr>
        <p:spPr>
          <a:xfrm flipH="1" flipV="1">
            <a:off x="9646920" y="3246120"/>
            <a:ext cx="960120" cy="1828800"/>
          </a:xfrm>
          <a:prstGeom prst="line">
            <a:avLst/>
          </a:prstGeom>
          <a:noFill/>
          <a:ln w="15875">
            <a:solidFill>
              <a:schemeClr val="accent1"/>
            </a:solidFill>
            <a:prstDash val="solid"/>
          </a:ln>
        </p:spPr>
        <p:txBody>
          <a:bodyPr/>
          <a:lstStyle/>
          <a:p>
            <a:endParaRPr lang="en-US"/>
          </a:p>
        </p:txBody>
      </p:sp>
      <p:sp>
        <p:nvSpPr>
          <p:cNvPr id="10" name="line"/>
          <p:cNvSpPr/>
          <p:nvPr/>
        </p:nvSpPr>
        <p:spPr>
          <a:xfrm flipV="1">
            <a:off x="8503920" y="3246120"/>
            <a:ext cx="1143000" cy="1965960"/>
          </a:xfrm>
          <a:prstGeom prst="line">
            <a:avLst/>
          </a:prstGeom>
          <a:noFill/>
          <a:ln w="15875">
            <a:solidFill>
              <a:schemeClr val="accent1"/>
            </a:solidFill>
            <a:prstDash val="solid"/>
          </a:ln>
        </p:spPr>
        <p:txBody>
          <a:bodyPr/>
          <a:lstStyle/>
          <a:p>
            <a:endParaRPr lang="en-US"/>
          </a:p>
        </p:txBody>
      </p:sp>
      <p:sp>
        <p:nvSpPr>
          <p:cNvPr id="11" name="line"/>
          <p:cNvSpPr/>
          <p:nvPr/>
        </p:nvSpPr>
        <p:spPr>
          <a:xfrm flipV="1">
            <a:off x="7772400" y="3246120"/>
            <a:ext cx="1874520" cy="45720"/>
          </a:xfrm>
          <a:prstGeom prst="line">
            <a:avLst/>
          </a:prstGeom>
          <a:noFill/>
          <a:ln w="15875">
            <a:solidFill>
              <a:schemeClr val="accent1"/>
            </a:solidFill>
            <a:prstDash val="solid"/>
          </a:ln>
        </p:spPr>
        <p:txBody>
          <a:bodyPr/>
          <a:lstStyle/>
          <a:p>
            <a:endParaRPr lang="en-US"/>
          </a:p>
        </p:txBody>
      </p:sp>
      <p:sp>
        <p:nvSpPr>
          <p:cNvPr id="12" name="node"/>
          <p:cNvSpPr/>
          <p:nvPr/>
        </p:nvSpPr>
        <p:spPr>
          <a:xfrm>
            <a:off x="7955280" y="1143000"/>
            <a:ext cx="548640" cy="548640"/>
          </a:xfrm>
          <a:prstGeom prst="ellipse">
            <a:avLst/>
          </a:prstGeom>
          <a:solidFill>
            <a:schemeClr val="tx2"/>
          </a:solidFill>
          <a:ln w="19050">
            <a:solidFill>
              <a:schemeClr val="accent6"/>
            </a:solidFill>
            <a:prstDash val="solid"/>
          </a:ln>
        </p:spPr>
        <p:txBody>
          <a:bodyPr/>
          <a:lstStyle/>
          <a:p>
            <a:endParaRPr lang="en-US"/>
          </a:p>
        </p:txBody>
      </p:sp>
      <p:pic>
        <p:nvPicPr>
          <p:cNvPr id="13" name="node icon" descr="preencoded.png"/>
          <p:cNvPicPr>
            <a:picLocks noChangeAspect="1"/>
          </p:cNvPicPr>
          <p:nvPr/>
        </p:nvPicPr>
        <p:blipFill>
          <a:blip r:embed="rId3"/>
          <a:stretch>
            <a:fillRect/>
          </a:stretch>
        </p:blipFill>
        <p:spPr>
          <a:xfrm>
            <a:off x="8074152" y="1261872"/>
            <a:ext cx="310896" cy="310896"/>
          </a:xfrm>
          <a:prstGeom prst="rect">
            <a:avLst/>
          </a:prstGeom>
        </p:spPr>
      </p:pic>
      <p:sp>
        <p:nvSpPr>
          <p:cNvPr id="14" name="node"/>
          <p:cNvSpPr/>
          <p:nvPr/>
        </p:nvSpPr>
        <p:spPr>
          <a:xfrm>
            <a:off x="10652760" y="1325880"/>
            <a:ext cx="548640" cy="548640"/>
          </a:xfrm>
          <a:prstGeom prst="ellipse">
            <a:avLst/>
          </a:prstGeom>
          <a:solidFill>
            <a:schemeClr val="tx2"/>
          </a:solidFill>
          <a:ln w="19050">
            <a:solidFill>
              <a:schemeClr val="accent6"/>
            </a:solidFill>
            <a:prstDash val="solid"/>
          </a:ln>
        </p:spPr>
        <p:txBody>
          <a:bodyPr/>
          <a:lstStyle/>
          <a:p>
            <a:endParaRPr lang="en-US"/>
          </a:p>
        </p:txBody>
      </p:sp>
      <p:pic>
        <p:nvPicPr>
          <p:cNvPr id="15" name="node icon" descr="preencoded.png"/>
          <p:cNvPicPr>
            <a:picLocks noChangeAspect="1"/>
          </p:cNvPicPr>
          <p:nvPr/>
        </p:nvPicPr>
        <p:blipFill>
          <a:blip r:embed="rId3"/>
          <a:stretch>
            <a:fillRect/>
          </a:stretch>
        </p:blipFill>
        <p:spPr>
          <a:xfrm>
            <a:off x="10771632" y="1444752"/>
            <a:ext cx="310896" cy="310896"/>
          </a:xfrm>
          <a:prstGeom prst="rect">
            <a:avLst/>
          </a:prstGeom>
        </p:spPr>
      </p:pic>
      <p:sp>
        <p:nvSpPr>
          <p:cNvPr id="16" name="node"/>
          <p:cNvSpPr/>
          <p:nvPr/>
        </p:nvSpPr>
        <p:spPr>
          <a:xfrm>
            <a:off x="11109960" y="3063240"/>
            <a:ext cx="548640" cy="548640"/>
          </a:xfrm>
          <a:prstGeom prst="ellipse">
            <a:avLst/>
          </a:prstGeom>
          <a:solidFill>
            <a:schemeClr val="tx2"/>
          </a:solidFill>
          <a:ln w="19050">
            <a:solidFill>
              <a:schemeClr val="accent6"/>
            </a:solidFill>
            <a:prstDash val="solid"/>
          </a:ln>
        </p:spPr>
        <p:txBody>
          <a:bodyPr/>
          <a:lstStyle/>
          <a:p>
            <a:endParaRPr lang="en-US"/>
          </a:p>
        </p:txBody>
      </p:sp>
      <p:pic>
        <p:nvPicPr>
          <p:cNvPr id="17" name="node icon" descr="preencoded.png"/>
          <p:cNvPicPr>
            <a:picLocks noChangeAspect="1"/>
          </p:cNvPicPr>
          <p:nvPr/>
        </p:nvPicPr>
        <p:blipFill>
          <a:blip r:embed="rId3"/>
          <a:stretch>
            <a:fillRect/>
          </a:stretch>
        </p:blipFill>
        <p:spPr>
          <a:xfrm>
            <a:off x="11228832" y="3182112"/>
            <a:ext cx="310896" cy="310896"/>
          </a:xfrm>
          <a:prstGeom prst="rect">
            <a:avLst/>
          </a:prstGeom>
        </p:spPr>
      </p:pic>
      <p:sp>
        <p:nvSpPr>
          <p:cNvPr id="18" name="node"/>
          <p:cNvSpPr/>
          <p:nvPr/>
        </p:nvSpPr>
        <p:spPr>
          <a:xfrm>
            <a:off x="10332720" y="4800600"/>
            <a:ext cx="548640" cy="548640"/>
          </a:xfrm>
          <a:prstGeom prst="ellipse">
            <a:avLst/>
          </a:prstGeom>
          <a:solidFill>
            <a:schemeClr val="tx2"/>
          </a:solidFill>
          <a:ln w="19050">
            <a:solidFill>
              <a:schemeClr val="accent6"/>
            </a:solidFill>
            <a:prstDash val="solid"/>
          </a:ln>
        </p:spPr>
        <p:txBody>
          <a:bodyPr/>
          <a:lstStyle/>
          <a:p>
            <a:endParaRPr lang="en-US"/>
          </a:p>
        </p:txBody>
      </p:sp>
      <p:pic>
        <p:nvPicPr>
          <p:cNvPr id="19" name="node icon" descr="preencoded.png"/>
          <p:cNvPicPr>
            <a:picLocks noChangeAspect="1"/>
          </p:cNvPicPr>
          <p:nvPr/>
        </p:nvPicPr>
        <p:blipFill>
          <a:blip r:embed="rId3"/>
          <a:stretch>
            <a:fillRect/>
          </a:stretch>
        </p:blipFill>
        <p:spPr>
          <a:xfrm>
            <a:off x="10451592" y="4919472"/>
            <a:ext cx="310896" cy="310896"/>
          </a:xfrm>
          <a:prstGeom prst="rect">
            <a:avLst/>
          </a:prstGeom>
        </p:spPr>
      </p:pic>
      <p:sp>
        <p:nvSpPr>
          <p:cNvPr id="20" name="node"/>
          <p:cNvSpPr/>
          <p:nvPr/>
        </p:nvSpPr>
        <p:spPr>
          <a:xfrm>
            <a:off x="8229600" y="4937760"/>
            <a:ext cx="548640" cy="548640"/>
          </a:xfrm>
          <a:prstGeom prst="ellipse">
            <a:avLst/>
          </a:prstGeom>
          <a:solidFill>
            <a:schemeClr val="tx2"/>
          </a:solidFill>
          <a:ln w="19050">
            <a:solidFill>
              <a:schemeClr val="accent6"/>
            </a:solidFill>
            <a:prstDash val="solid"/>
          </a:ln>
        </p:spPr>
        <p:txBody>
          <a:bodyPr/>
          <a:lstStyle/>
          <a:p>
            <a:endParaRPr lang="en-US"/>
          </a:p>
        </p:txBody>
      </p:sp>
      <p:pic>
        <p:nvPicPr>
          <p:cNvPr id="21" name="node icon" descr="preencoded.png"/>
          <p:cNvPicPr>
            <a:picLocks noChangeAspect="1"/>
          </p:cNvPicPr>
          <p:nvPr/>
        </p:nvPicPr>
        <p:blipFill>
          <a:blip r:embed="rId3"/>
          <a:stretch>
            <a:fillRect/>
          </a:stretch>
        </p:blipFill>
        <p:spPr>
          <a:xfrm>
            <a:off x="8348472" y="5056632"/>
            <a:ext cx="310896" cy="310896"/>
          </a:xfrm>
          <a:prstGeom prst="rect">
            <a:avLst/>
          </a:prstGeom>
        </p:spPr>
      </p:pic>
      <p:sp>
        <p:nvSpPr>
          <p:cNvPr id="22" name="node"/>
          <p:cNvSpPr/>
          <p:nvPr/>
        </p:nvSpPr>
        <p:spPr>
          <a:xfrm>
            <a:off x="7498080" y="3017520"/>
            <a:ext cx="548640" cy="548640"/>
          </a:xfrm>
          <a:prstGeom prst="ellipse">
            <a:avLst/>
          </a:prstGeom>
          <a:solidFill>
            <a:schemeClr val="tx2"/>
          </a:solidFill>
          <a:ln w="19050">
            <a:solidFill>
              <a:schemeClr val="accent6"/>
            </a:solidFill>
            <a:prstDash val="solid"/>
          </a:ln>
        </p:spPr>
        <p:txBody>
          <a:bodyPr/>
          <a:lstStyle/>
          <a:p>
            <a:endParaRPr lang="en-US"/>
          </a:p>
        </p:txBody>
      </p:sp>
      <p:pic>
        <p:nvPicPr>
          <p:cNvPr id="23" name="node icon" descr="preencoded.png"/>
          <p:cNvPicPr>
            <a:picLocks noChangeAspect="1"/>
          </p:cNvPicPr>
          <p:nvPr/>
        </p:nvPicPr>
        <p:blipFill>
          <a:blip r:embed="rId3"/>
          <a:stretch>
            <a:fillRect/>
          </a:stretch>
        </p:blipFill>
        <p:spPr>
          <a:xfrm>
            <a:off x="7616952" y="3136392"/>
            <a:ext cx="310896" cy="310896"/>
          </a:xfrm>
          <a:prstGeom prst="rect">
            <a:avLst/>
          </a:prstGeom>
        </p:spPr>
      </p:pic>
      <p:sp>
        <p:nvSpPr>
          <p:cNvPr id="24" name="hub"/>
          <p:cNvSpPr/>
          <p:nvPr/>
        </p:nvSpPr>
        <p:spPr>
          <a:xfrm>
            <a:off x="9079992" y="2679192"/>
            <a:ext cx="1133856" cy="1133856"/>
          </a:xfrm>
          <a:prstGeom prst="ellipse">
            <a:avLst/>
          </a:prstGeom>
          <a:solidFill>
            <a:schemeClr val="bg2">
              <a:lumMod val="90000"/>
            </a:schemeClr>
          </a:solidFill>
          <a:ln w="25400">
            <a:solidFill>
              <a:schemeClr val="accent6"/>
            </a:solidFill>
            <a:prstDash val="solid"/>
          </a:ln>
        </p:spPr>
        <p:txBody>
          <a:bodyPr/>
          <a:lstStyle/>
          <a:p>
            <a:endParaRPr lang="en-US"/>
          </a:p>
        </p:txBody>
      </p:sp>
      <p:sp>
        <p:nvSpPr>
          <p:cNvPr id="26" name="Text 18"/>
          <p:cNvSpPr txBox="1"/>
          <p:nvPr/>
        </p:nvSpPr>
        <p:spPr>
          <a:xfrm>
            <a:off x="7498080" y="5806440"/>
            <a:ext cx="4206240" cy="274320"/>
          </a:xfrm>
          <a:prstGeom prst="rect">
            <a:avLst/>
          </a:prstGeom>
          <a:noFill/>
          <a:ln/>
        </p:spPr>
        <p:txBody>
          <a:bodyPr wrap="square" lIns="0" tIns="0" rIns="0" bIns="0" rtlCol="0" anchor="ctr"/>
          <a:lstStyle/>
          <a:p>
            <a:pPr marL="0" indent="0" algn="ctr">
              <a:buNone/>
            </a:pPr>
            <a:r>
              <a:rPr lang="en-US" sz="1050" i="1" dirty="0">
                <a:solidFill>
                  <a:schemeClr val="accent6"/>
                </a:solidFill>
              </a:rPr>
              <a:t>data stay in the hospitals · only results travel</a:t>
            </a:r>
            <a:endParaRPr lang="en-US" sz="1050" dirty="0"/>
          </a:p>
        </p:txBody>
      </p:sp>
      <p:sp>
        <p:nvSpPr>
          <p:cNvPr id="27"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a:t>
            </a:fld>
            <a:endParaRPr lang="en-US"/>
          </a:p>
        </p:txBody>
      </p:sp>
      <p:pic>
        <p:nvPicPr>
          <p:cNvPr id="30" name="Picture 29" descr="MIP logo">
            <a:extLst>
              <a:ext uri="{FF2B5EF4-FFF2-40B4-BE49-F238E27FC236}">
                <a16:creationId xmlns:a16="http://schemas.microsoft.com/office/drawing/2014/main" id="{19B92EC8-F987-30E8-6F73-1E8AA2088B9A}"/>
              </a:ext>
            </a:extLst>
          </p:cNvPr>
          <p:cNvPicPr>
            <a:picLocks noChangeAspect="1"/>
          </p:cNvPicPr>
          <p:nvPr/>
        </p:nvPicPr>
        <p:blipFill>
          <a:blip r:embed="rId4"/>
          <a:stretch>
            <a:fillRect/>
          </a:stretch>
        </p:blipFill>
        <p:spPr>
          <a:xfrm>
            <a:off x="9167951" y="3103963"/>
            <a:ext cx="912878" cy="3077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THE DILEMMA</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Emergency medicine has the data, and </a:t>
            </a:r>
            <a:r>
              <a:rPr lang="en-US" dirty="0"/>
              <a:t>little</a:t>
            </a:r>
            <a:r>
              <a:rPr lang="en-US" sz="3000" b="1" dirty="0">
                <a:solidFill>
                  <a:schemeClr val="tx2"/>
                </a:solidFill>
              </a:rPr>
              <a:t> of the research</a:t>
            </a:r>
            <a:endParaRPr lang="en-US" sz="3000" dirty="0"/>
          </a:p>
        </p:txBody>
      </p:sp>
      <p:sp>
        <p:nvSpPr>
          <p:cNvPr id="4" name="icon circle"/>
          <p:cNvSpPr/>
          <p:nvPr/>
        </p:nvSpPr>
        <p:spPr>
          <a:xfrm>
            <a:off x="548640" y="1783080"/>
            <a:ext cx="731520" cy="731520"/>
          </a:xfrm>
          <a:prstGeom prst="ellipse">
            <a:avLst/>
          </a:prstGeom>
          <a:solidFill>
            <a:schemeClr val="accent6"/>
          </a:solidFill>
          <a:ln w="12700">
            <a:solidFill>
              <a:schemeClr val="accent6"/>
            </a:solidFill>
            <a:prstDash val="solid"/>
          </a:ln>
        </p:spPr>
        <p:txBody>
          <a:bodyPr/>
          <a:lstStyle/>
          <a:p>
            <a:endParaRPr lang="en-US"/>
          </a:p>
        </p:txBody>
      </p:sp>
      <p:pic>
        <p:nvPicPr>
          <p:cNvPr id="5" name="icon" descr="preencoded.png"/>
          <p:cNvPicPr>
            <a:picLocks noChangeAspect="1"/>
          </p:cNvPicPr>
          <p:nvPr/>
        </p:nvPicPr>
        <p:blipFill>
          <a:blip r:embed="rId3"/>
          <a:stretch>
            <a:fillRect/>
          </a:stretch>
        </p:blipFill>
        <p:spPr>
          <a:xfrm>
            <a:off x="724205" y="1958645"/>
            <a:ext cx="380390" cy="380390"/>
          </a:xfrm>
          <a:prstGeom prst="rect">
            <a:avLst/>
          </a:prstGeom>
        </p:spPr>
      </p:pic>
      <p:sp>
        <p:nvSpPr>
          <p:cNvPr id="6" name="Text 3"/>
          <p:cNvSpPr txBox="1"/>
          <p:nvPr/>
        </p:nvSpPr>
        <p:spPr>
          <a:xfrm>
            <a:off x="1463040" y="1764792"/>
            <a:ext cx="4480560" cy="365760"/>
          </a:xfrm>
          <a:prstGeom prst="rect">
            <a:avLst/>
          </a:prstGeom>
          <a:noFill/>
          <a:ln/>
        </p:spPr>
        <p:txBody>
          <a:bodyPr wrap="square" lIns="0" tIns="0" rIns="0" bIns="0" rtlCol="0" anchor="t"/>
          <a:lstStyle/>
          <a:p>
            <a:pPr marL="0" indent="0">
              <a:buNone/>
            </a:pPr>
            <a:r>
              <a:rPr lang="en-US" sz="1700" b="1" dirty="0">
                <a:solidFill>
                  <a:schemeClr val="tx2"/>
                </a:solidFill>
              </a:rPr>
              <a:t>Free text everywhere</a:t>
            </a:r>
            <a:endParaRPr lang="en-US" sz="1700" dirty="0"/>
          </a:p>
        </p:txBody>
      </p:sp>
      <p:sp>
        <p:nvSpPr>
          <p:cNvPr id="7" name="Text 4"/>
          <p:cNvSpPr txBox="1"/>
          <p:nvPr/>
        </p:nvSpPr>
        <p:spPr>
          <a:xfrm>
            <a:off x="1463040" y="2167128"/>
            <a:ext cx="4480560" cy="822960"/>
          </a:xfrm>
          <a:prstGeom prst="rect">
            <a:avLst/>
          </a:prstGeom>
          <a:noFill/>
          <a:ln/>
        </p:spPr>
        <p:txBody>
          <a:bodyPr wrap="square" lIns="0" tIns="0" rIns="0" bIns="0" rtlCol="0" anchor="t"/>
          <a:lstStyle/>
          <a:p>
            <a:pPr marL="0" indent="0">
              <a:buNone/>
            </a:pPr>
            <a:r>
              <a:rPr lang="en-US" sz="1350" dirty="0"/>
              <a:t>Part of t</a:t>
            </a:r>
            <a:r>
              <a:rPr lang="en-US" sz="1350" dirty="0">
                <a:solidFill>
                  <a:schemeClr val="tx1"/>
                </a:solidFill>
              </a:rPr>
              <a:t>he clinical story lives in the notes, not only in the fields. Structured data alone miss some of what happened.</a:t>
            </a:r>
            <a:endParaRPr lang="en-US" sz="1350" dirty="0"/>
          </a:p>
        </p:txBody>
      </p:sp>
      <p:sp>
        <p:nvSpPr>
          <p:cNvPr id="8" name="icon circle"/>
          <p:cNvSpPr/>
          <p:nvPr/>
        </p:nvSpPr>
        <p:spPr>
          <a:xfrm>
            <a:off x="548640" y="3017520"/>
            <a:ext cx="731520" cy="731520"/>
          </a:xfrm>
          <a:prstGeom prst="ellipse">
            <a:avLst/>
          </a:prstGeom>
          <a:solidFill>
            <a:schemeClr val="accent6"/>
          </a:solidFill>
          <a:ln w="12700">
            <a:solidFill>
              <a:schemeClr val="accent6"/>
            </a:solidFill>
            <a:prstDash val="solid"/>
          </a:ln>
        </p:spPr>
        <p:txBody>
          <a:bodyPr/>
          <a:lstStyle/>
          <a:p>
            <a:endParaRPr lang="en-US"/>
          </a:p>
        </p:txBody>
      </p:sp>
      <p:pic>
        <p:nvPicPr>
          <p:cNvPr id="9" name="icon" descr="preencoded.png"/>
          <p:cNvPicPr>
            <a:picLocks noChangeAspect="1"/>
          </p:cNvPicPr>
          <p:nvPr/>
        </p:nvPicPr>
        <p:blipFill>
          <a:blip r:embed="rId4"/>
          <a:stretch>
            <a:fillRect/>
          </a:stretch>
        </p:blipFill>
        <p:spPr>
          <a:xfrm>
            <a:off x="724205" y="3193085"/>
            <a:ext cx="380390" cy="380390"/>
          </a:xfrm>
          <a:prstGeom prst="rect">
            <a:avLst/>
          </a:prstGeom>
        </p:spPr>
      </p:pic>
      <p:sp>
        <p:nvSpPr>
          <p:cNvPr id="10" name="Text 6"/>
          <p:cNvSpPr txBox="1"/>
          <p:nvPr/>
        </p:nvSpPr>
        <p:spPr>
          <a:xfrm>
            <a:off x="1463040" y="2999232"/>
            <a:ext cx="4480560" cy="365760"/>
          </a:xfrm>
          <a:prstGeom prst="rect">
            <a:avLst/>
          </a:prstGeom>
          <a:noFill/>
          <a:ln/>
        </p:spPr>
        <p:txBody>
          <a:bodyPr wrap="square" lIns="0" tIns="0" rIns="0" bIns="0" rtlCol="0" anchor="t"/>
          <a:lstStyle/>
          <a:p>
            <a:pPr marL="0" indent="0">
              <a:buNone/>
            </a:pPr>
            <a:r>
              <a:rPr lang="en-US" sz="1700" b="1" dirty="0">
                <a:solidFill>
                  <a:schemeClr val="tx2"/>
                </a:solidFill>
              </a:rPr>
              <a:t>Six countries, six languages, many EHRs</a:t>
            </a:r>
            <a:endParaRPr lang="en-US" sz="1700" dirty="0"/>
          </a:p>
        </p:txBody>
      </p:sp>
      <p:sp>
        <p:nvSpPr>
          <p:cNvPr id="11" name="Text 7"/>
          <p:cNvSpPr txBox="1"/>
          <p:nvPr/>
        </p:nvSpPr>
        <p:spPr>
          <a:xfrm>
            <a:off x="1463040" y="3401568"/>
            <a:ext cx="4480560" cy="822960"/>
          </a:xfrm>
          <a:prstGeom prst="rect">
            <a:avLst/>
          </a:prstGeom>
          <a:noFill/>
          <a:ln/>
        </p:spPr>
        <p:txBody>
          <a:bodyPr wrap="square" lIns="0" tIns="0" rIns="0" bIns="0" rtlCol="0" anchor="t"/>
          <a:lstStyle/>
          <a:p>
            <a:pPr marL="0" indent="0">
              <a:buNone/>
            </a:pPr>
            <a:r>
              <a:rPr lang="en-US" sz="1350" dirty="0">
                <a:solidFill>
                  <a:schemeClr val="tx1"/>
                </a:solidFill>
              </a:rPr>
              <a:t>No two departments record the same thing the same way. Every study starts with months of curation, mapping, harmonization.</a:t>
            </a:r>
            <a:endParaRPr lang="en-US" sz="1350" dirty="0"/>
          </a:p>
        </p:txBody>
      </p:sp>
      <p:sp>
        <p:nvSpPr>
          <p:cNvPr id="12" name="icon circle"/>
          <p:cNvSpPr/>
          <p:nvPr/>
        </p:nvSpPr>
        <p:spPr>
          <a:xfrm>
            <a:off x="548640" y="4251960"/>
            <a:ext cx="731520" cy="731520"/>
          </a:xfrm>
          <a:prstGeom prst="ellipse">
            <a:avLst/>
          </a:prstGeom>
          <a:solidFill>
            <a:schemeClr val="accent6"/>
          </a:solidFill>
          <a:ln w="12700">
            <a:solidFill>
              <a:schemeClr val="accent6"/>
            </a:solidFill>
            <a:prstDash val="solid"/>
          </a:ln>
        </p:spPr>
        <p:txBody>
          <a:bodyPr/>
          <a:lstStyle/>
          <a:p>
            <a:endParaRPr lang="en-US"/>
          </a:p>
        </p:txBody>
      </p:sp>
      <p:pic>
        <p:nvPicPr>
          <p:cNvPr id="13" name="icon" descr="preencoded.png"/>
          <p:cNvPicPr>
            <a:picLocks noChangeAspect="1"/>
          </p:cNvPicPr>
          <p:nvPr/>
        </p:nvPicPr>
        <p:blipFill>
          <a:blip r:embed="rId5"/>
          <a:stretch>
            <a:fillRect/>
          </a:stretch>
        </p:blipFill>
        <p:spPr>
          <a:xfrm>
            <a:off x="724205" y="4427525"/>
            <a:ext cx="380390" cy="380390"/>
          </a:xfrm>
          <a:prstGeom prst="rect">
            <a:avLst/>
          </a:prstGeom>
        </p:spPr>
      </p:pic>
      <p:sp>
        <p:nvSpPr>
          <p:cNvPr id="14" name="Text 9"/>
          <p:cNvSpPr txBox="1"/>
          <p:nvPr/>
        </p:nvSpPr>
        <p:spPr>
          <a:xfrm>
            <a:off x="1463040" y="4233672"/>
            <a:ext cx="4480560" cy="365760"/>
          </a:xfrm>
          <a:prstGeom prst="rect">
            <a:avLst/>
          </a:prstGeom>
          <a:noFill/>
          <a:ln/>
        </p:spPr>
        <p:txBody>
          <a:bodyPr wrap="square" lIns="0" tIns="0" rIns="0" bIns="0" rtlCol="0" anchor="t"/>
          <a:lstStyle/>
          <a:p>
            <a:pPr marL="0" indent="0">
              <a:buNone/>
            </a:pPr>
            <a:r>
              <a:rPr lang="en-US" sz="1700" b="1" dirty="0">
                <a:solidFill>
                  <a:schemeClr val="tx2"/>
                </a:solidFill>
              </a:rPr>
              <a:t>Timing is the value, and the identifier</a:t>
            </a:r>
            <a:endParaRPr lang="en-US" sz="1700" dirty="0"/>
          </a:p>
        </p:txBody>
      </p:sp>
      <p:sp>
        <p:nvSpPr>
          <p:cNvPr id="15" name="Text 10"/>
          <p:cNvSpPr txBox="1"/>
          <p:nvPr/>
        </p:nvSpPr>
        <p:spPr>
          <a:xfrm>
            <a:off x="1463040" y="4636008"/>
            <a:ext cx="4480560" cy="822960"/>
          </a:xfrm>
          <a:prstGeom prst="rect">
            <a:avLst/>
          </a:prstGeom>
          <a:noFill/>
          <a:ln/>
        </p:spPr>
        <p:txBody>
          <a:bodyPr wrap="square" lIns="0" tIns="0" rIns="0" bIns="0" rtlCol="0" anchor="t"/>
          <a:lstStyle/>
          <a:p>
            <a:pPr marL="0" indent="0">
              <a:buNone/>
            </a:pPr>
            <a:r>
              <a:rPr lang="en-US" sz="1350" dirty="0">
                <a:solidFill>
                  <a:schemeClr val="tx1"/>
                </a:solidFill>
              </a:rPr>
              <a:t>Door-to-doctor minutes are quality indicators. Dates and times are also what re-identifies a patient.</a:t>
            </a:r>
            <a:endParaRPr lang="en-US" sz="1350" dirty="0"/>
          </a:p>
        </p:txBody>
      </p:sp>
      <p:sp>
        <p:nvSpPr>
          <p:cNvPr id="16" name="card"/>
          <p:cNvSpPr/>
          <p:nvPr/>
        </p:nvSpPr>
        <p:spPr>
          <a:xfrm>
            <a:off x="6675120" y="1783080"/>
            <a:ext cx="4983480" cy="1645920"/>
          </a:xfrm>
          <a:prstGeom prst="roundRect">
            <a:avLst>
              <a:gd name="adj" fmla="val 4444"/>
            </a:avLst>
          </a:prstGeom>
          <a:solidFill>
            <a:srgbClr val="FBF1F0"/>
          </a:solidFill>
          <a:ln w="9525">
            <a:solidFill>
              <a:srgbClr val="E8C9C6"/>
            </a:solidFill>
            <a:prstDash val="solid"/>
          </a:ln>
        </p:spPr>
        <p:txBody>
          <a:bodyPr/>
          <a:lstStyle/>
          <a:p>
            <a:endParaRPr lang="en-US"/>
          </a:p>
        </p:txBody>
      </p:sp>
      <p:sp>
        <p:nvSpPr>
          <p:cNvPr id="17" name="icon circle"/>
          <p:cNvSpPr/>
          <p:nvPr/>
        </p:nvSpPr>
        <p:spPr>
          <a:xfrm>
            <a:off x="6903720" y="2011680"/>
            <a:ext cx="640080" cy="640080"/>
          </a:xfrm>
          <a:prstGeom prst="ellipse">
            <a:avLst/>
          </a:prstGeom>
          <a:solidFill>
            <a:srgbClr val="F3DCDA"/>
          </a:solidFill>
          <a:ln w="12700">
            <a:solidFill>
              <a:srgbClr val="F3DCDA"/>
            </a:solidFill>
            <a:prstDash val="solid"/>
          </a:ln>
        </p:spPr>
        <p:txBody>
          <a:bodyPr/>
          <a:lstStyle/>
          <a:p>
            <a:endParaRPr lang="en-US"/>
          </a:p>
        </p:txBody>
      </p:sp>
      <p:pic>
        <p:nvPicPr>
          <p:cNvPr id="18" name="icon" descr="preencoded.png"/>
          <p:cNvPicPr>
            <a:picLocks noChangeAspect="1"/>
          </p:cNvPicPr>
          <p:nvPr/>
        </p:nvPicPr>
        <p:blipFill>
          <a:blip r:embed="rId6"/>
          <a:stretch>
            <a:fillRect/>
          </a:stretch>
        </p:blipFill>
        <p:spPr>
          <a:xfrm>
            <a:off x="7057339" y="2165299"/>
            <a:ext cx="332842" cy="332842"/>
          </a:xfrm>
          <a:prstGeom prst="rect">
            <a:avLst/>
          </a:prstGeom>
        </p:spPr>
      </p:pic>
      <p:sp>
        <p:nvSpPr>
          <p:cNvPr id="19" name="Text 13"/>
          <p:cNvSpPr txBox="1"/>
          <p:nvPr/>
        </p:nvSpPr>
        <p:spPr>
          <a:xfrm>
            <a:off x="7726680" y="1965960"/>
            <a:ext cx="3794760" cy="365760"/>
          </a:xfrm>
          <a:prstGeom prst="rect">
            <a:avLst/>
          </a:prstGeom>
          <a:noFill/>
          <a:ln/>
        </p:spPr>
        <p:txBody>
          <a:bodyPr wrap="square" lIns="0" tIns="0" rIns="0" bIns="0" rtlCol="0" anchor="t"/>
          <a:lstStyle/>
          <a:p>
            <a:pPr marL="0" indent="0">
              <a:buNone/>
            </a:pPr>
            <a:r>
              <a:rPr lang="en-US" sz="1700" b="1" dirty="0">
                <a:solidFill>
                  <a:schemeClr val="accent2"/>
                </a:solidFill>
              </a:rPr>
              <a:t>Option A: ship the files</a:t>
            </a:r>
            <a:endParaRPr lang="en-US" sz="1700" dirty="0"/>
          </a:p>
        </p:txBody>
      </p:sp>
      <p:sp>
        <p:nvSpPr>
          <p:cNvPr id="20" name="Text 14"/>
          <p:cNvSpPr txBox="1"/>
          <p:nvPr/>
        </p:nvSpPr>
        <p:spPr>
          <a:xfrm>
            <a:off x="7726680" y="2359152"/>
            <a:ext cx="3794760" cy="1005840"/>
          </a:xfrm>
          <a:prstGeom prst="rect">
            <a:avLst/>
          </a:prstGeom>
          <a:noFill/>
          <a:ln/>
        </p:spPr>
        <p:txBody>
          <a:bodyPr wrap="square" lIns="0" tIns="0" rIns="0" bIns="0" rtlCol="0" anchor="t"/>
          <a:lstStyle/>
          <a:p>
            <a:pPr marL="0" indent="0">
              <a:buNone/>
            </a:pPr>
            <a:r>
              <a:rPr lang="en-US" sz="1350" dirty="0">
                <a:solidFill>
                  <a:schemeClr val="tx1"/>
                </a:solidFill>
              </a:rPr>
              <a:t>One copy per study, one agreement per copy, one more server holding patients' records. Someone carries the risk, every time.</a:t>
            </a:r>
            <a:endParaRPr lang="en-US" sz="1350" dirty="0"/>
          </a:p>
        </p:txBody>
      </p:sp>
      <p:sp>
        <p:nvSpPr>
          <p:cNvPr id="21" name="card"/>
          <p:cNvSpPr/>
          <p:nvPr/>
        </p:nvSpPr>
        <p:spPr>
          <a:xfrm>
            <a:off x="6675120" y="3611880"/>
            <a:ext cx="4983480" cy="1645920"/>
          </a:xfrm>
          <a:prstGeom prst="roundRect">
            <a:avLst>
              <a:gd name="adj" fmla="val 4444"/>
            </a:avLst>
          </a:prstGeom>
          <a:solidFill>
            <a:srgbClr val="F1F2F5"/>
          </a:solidFill>
          <a:ln w="9525">
            <a:solidFill>
              <a:srgbClr val="D9DCE6"/>
            </a:solidFill>
            <a:prstDash val="solid"/>
          </a:ln>
        </p:spPr>
        <p:txBody>
          <a:bodyPr/>
          <a:lstStyle/>
          <a:p>
            <a:endParaRPr lang="en-US"/>
          </a:p>
        </p:txBody>
      </p:sp>
      <p:sp>
        <p:nvSpPr>
          <p:cNvPr id="22" name="icon circle"/>
          <p:cNvSpPr/>
          <p:nvPr/>
        </p:nvSpPr>
        <p:spPr>
          <a:xfrm>
            <a:off x="6903720" y="3840480"/>
            <a:ext cx="640080" cy="640080"/>
          </a:xfrm>
          <a:prstGeom prst="ellipse">
            <a:avLst/>
          </a:prstGeom>
          <a:solidFill>
            <a:srgbClr val="E1E4EE"/>
          </a:solidFill>
          <a:ln w="12700">
            <a:solidFill>
              <a:srgbClr val="E1E4EE"/>
            </a:solidFill>
            <a:prstDash val="solid"/>
          </a:ln>
        </p:spPr>
        <p:txBody>
          <a:bodyPr/>
          <a:lstStyle/>
          <a:p>
            <a:endParaRPr lang="en-US"/>
          </a:p>
        </p:txBody>
      </p:sp>
      <p:pic>
        <p:nvPicPr>
          <p:cNvPr id="23" name="icon" descr="preencoded.png"/>
          <p:cNvPicPr>
            <a:picLocks noChangeAspect="1"/>
          </p:cNvPicPr>
          <p:nvPr/>
        </p:nvPicPr>
        <p:blipFill>
          <a:blip r:embed="rId7"/>
          <a:stretch>
            <a:fillRect/>
          </a:stretch>
        </p:blipFill>
        <p:spPr>
          <a:xfrm>
            <a:off x="7057339" y="3994099"/>
            <a:ext cx="332842" cy="332842"/>
          </a:xfrm>
          <a:prstGeom prst="rect">
            <a:avLst/>
          </a:prstGeom>
        </p:spPr>
      </p:pic>
      <p:sp>
        <p:nvSpPr>
          <p:cNvPr id="24" name="Text 17"/>
          <p:cNvSpPr txBox="1"/>
          <p:nvPr/>
        </p:nvSpPr>
        <p:spPr>
          <a:xfrm>
            <a:off x="7726680" y="3794760"/>
            <a:ext cx="3794760" cy="365760"/>
          </a:xfrm>
          <a:prstGeom prst="rect">
            <a:avLst/>
          </a:prstGeom>
          <a:noFill/>
          <a:ln/>
        </p:spPr>
        <p:txBody>
          <a:bodyPr wrap="square" lIns="0" tIns="0" rIns="0" bIns="0" rtlCol="0" anchor="t"/>
          <a:lstStyle/>
          <a:p>
            <a:pPr marL="0" indent="0">
              <a:buNone/>
            </a:pPr>
            <a:r>
              <a:rPr lang="en-US" sz="1700" b="1" dirty="0">
                <a:solidFill>
                  <a:schemeClr val="tx2"/>
                </a:solidFill>
              </a:rPr>
              <a:t>Option B: lock them away</a:t>
            </a:r>
            <a:endParaRPr lang="en-US" sz="1700" dirty="0"/>
          </a:p>
        </p:txBody>
      </p:sp>
      <p:sp>
        <p:nvSpPr>
          <p:cNvPr id="25" name="Text 18"/>
          <p:cNvSpPr txBox="1"/>
          <p:nvPr/>
        </p:nvSpPr>
        <p:spPr>
          <a:xfrm>
            <a:off x="7726680" y="4187952"/>
            <a:ext cx="3794760" cy="1005840"/>
          </a:xfrm>
          <a:prstGeom prst="rect">
            <a:avLst/>
          </a:prstGeom>
          <a:noFill/>
          <a:ln/>
        </p:spPr>
        <p:txBody>
          <a:bodyPr wrap="square" lIns="0" tIns="0" rIns="0" bIns="0" rtlCol="0" anchor="t"/>
          <a:lstStyle/>
          <a:p>
            <a:pPr marL="0" indent="0">
              <a:buNone/>
            </a:pPr>
            <a:r>
              <a:rPr lang="en-US" sz="1350" dirty="0">
                <a:solidFill>
                  <a:schemeClr val="tx1"/>
                </a:solidFill>
              </a:rPr>
              <a:t>Perfectly safe. The knowledge stays in the drawer, and emergency medicine keeps producing very little reusable evidence.</a:t>
            </a:r>
            <a:endParaRPr lang="en-US" sz="1350" dirty="0"/>
          </a:p>
        </p:txBody>
      </p:sp>
      <p:sp>
        <p:nvSpPr>
          <p:cNvPr id="26"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27" name="Text 20"/>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500" dirty="0">
                <a:solidFill>
                  <a:schemeClr val="tx1"/>
                </a:solidFill>
              </a:rPr>
              <a:t>Both options make the data </a:t>
            </a:r>
            <a:r>
              <a:rPr lang="en-US" sz="1500" b="1" dirty="0">
                <a:solidFill>
                  <a:schemeClr val="accent2"/>
                </a:solidFill>
              </a:rPr>
              <a:t>someone's problem</a:t>
            </a:r>
            <a:r>
              <a:rPr lang="en-US" sz="1500" dirty="0">
                <a:solidFill>
                  <a:schemeClr val="tx1"/>
                </a:solidFill>
              </a:rPr>
              <a:t>. The federated approach makes them </a:t>
            </a:r>
            <a:r>
              <a:rPr lang="en-US" sz="1500" b="1" dirty="0">
                <a:solidFill>
                  <a:schemeClr val="accent3"/>
                </a:solidFill>
              </a:rPr>
              <a:t>everyone's resource, at no one's risk</a:t>
            </a:r>
            <a:r>
              <a:rPr lang="en-US" sz="1500" dirty="0">
                <a:solidFill>
                  <a:schemeClr val="tx1"/>
                </a:solidFill>
              </a:rPr>
              <a:t>: that is what the next few minutes show.</a:t>
            </a:r>
            <a:endParaRPr lang="en-US" sz="1500" dirty="0"/>
          </a:p>
        </p:txBody>
      </p:sp>
      <p:sp>
        <p:nvSpPr>
          <p:cNvPr id="28"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822960" y="2286000"/>
            <a:ext cx="10515600" cy="1463040"/>
          </a:xfrm>
          <a:prstGeom prst="rect">
            <a:avLst/>
          </a:prstGeom>
          <a:noFill/>
          <a:ln/>
        </p:spPr>
        <p:txBody>
          <a:bodyPr wrap="square" lIns="0" tIns="0" rIns="0" bIns="0" rtlCol="0" anchor="ctr"/>
          <a:lstStyle/>
          <a:p>
            <a:pPr marL="0" indent="0" algn="ctr">
              <a:buNone/>
            </a:pPr>
            <a:r>
              <a:rPr lang="en-US" sz="4400" b="1" dirty="0">
                <a:solidFill>
                  <a:schemeClr val="bg1"/>
                </a:solidFill>
              </a:rPr>
              <a:t>Don't move the data.</a:t>
            </a:r>
            <a:endParaRPr lang="en-US" sz="4400" dirty="0"/>
          </a:p>
          <a:p>
            <a:pPr marL="0" indent="0" algn="ctr">
              <a:buNone/>
            </a:pPr>
            <a:r>
              <a:rPr lang="en-US" sz="4400" b="1" dirty="0">
                <a:solidFill>
                  <a:schemeClr val="bg1"/>
                </a:solidFill>
              </a:rPr>
              <a:t>Move the question.</a:t>
            </a:r>
            <a:endParaRPr lang="en-US" sz="4400" dirty="0"/>
          </a:p>
        </p:txBody>
      </p:sp>
      <p:sp>
        <p:nvSpPr>
          <p:cNvPr id="3" name="Text 0"/>
          <p:cNvSpPr>
            <a:spLocks noGrp="1"/>
          </p:cNvSpPr>
          <p:nvPr>
            <p:ph type="body" idx="101" hasCustomPrompt="1"/>
          </p:nvPr>
        </p:nvSpPr>
        <p:spPr>
          <a:xfrm>
            <a:off x="822960" y="3840480"/>
            <a:ext cx="10515600" cy="914400"/>
          </a:xfrm>
          <a:prstGeom prst="rect">
            <a:avLst/>
          </a:prstGeom>
          <a:noFill/>
          <a:ln/>
        </p:spPr>
        <p:txBody>
          <a:bodyPr wrap="square" lIns="0" tIns="0" rIns="0" bIns="0" rtlCol="0" anchor="t"/>
          <a:lstStyle/>
          <a:p>
            <a:pPr marL="0" indent="0" algn="ctr">
              <a:buNone/>
            </a:pPr>
            <a:r>
              <a:rPr lang="en-US" sz="2000" dirty="0">
                <a:solidFill>
                  <a:schemeClr val="accent6"/>
                </a:solidFill>
              </a:rPr>
              <a:t>That is the whole idea behind the Medical Informatics Platform.</a:t>
            </a:r>
            <a:endParaRPr lang="en-US" sz="2000" dirty="0"/>
          </a:p>
        </p:txBody>
      </p:sp>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HOW IT WORKS</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The question travels, the data stay home</a:t>
            </a:r>
            <a:endParaRPr lang="en-US" sz="3000" dirty="0"/>
          </a:p>
        </p:txBody>
      </p:sp>
      <p:sp>
        <p:nvSpPr>
          <p:cNvPr id="4" name="card"/>
          <p:cNvSpPr/>
          <p:nvPr/>
        </p:nvSpPr>
        <p:spPr>
          <a:xfrm>
            <a:off x="548640" y="1783080"/>
            <a:ext cx="4480560" cy="1005840"/>
          </a:xfrm>
          <a:prstGeom prst="roundRect">
            <a:avLst>
              <a:gd name="adj" fmla="val 7273"/>
            </a:avLst>
          </a:prstGeom>
          <a:solidFill>
            <a:schemeClr val="bg2"/>
          </a:solidFill>
          <a:ln w="9525">
            <a:solidFill>
              <a:schemeClr val="accent6"/>
            </a:solidFill>
            <a:prstDash val="solid"/>
          </a:ln>
        </p:spPr>
        <p:txBody>
          <a:bodyPr/>
          <a:lstStyle/>
          <a:p>
            <a:endParaRPr lang="en-US"/>
          </a:p>
        </p:txBody>
      </p:sp>
      <p:sp>
        <p:nvSpPr>
          <p:cNvPr id="5" name="icon circle"/>
          <p:cNvSpPr/>
          <p:nvPr/>
        </p:nvSpPr>
        <p:spPr>
          <a:xfrm>
            <a:off x="731520" y="1965960"/>
            <a:ext cx="640080" cy="640080"/>
          </a:xfrm>
          <a:prstGeom prst="ellipse">
            <a:avLst/>
          </a:prstGeom>
          <a:solidFill>
            <a:schemeClr val="bg1"/>
          </a:solidFill>
          <a:ln w="12700">
            <a:solidFill>
              <a:schemeClr val="bg1"/>
            </a:solidFill>
            <a:prstDash val="solid"/>
          </a:ln>
        </p:spPr>
        <p:txBody>
          <a:bodyPr/>
          <a:lstStyle/>
          <a:p>
            <a:endParaRPr lang="en-US"/>
          </a:p>
        </p:txBody>
      </p:sp>
      <p:pic>
        <p:nvPicPr>
          <p:cNvPr id="6" name="icon" descr="preencoded.png"/>
          <p:cNvPicPr>
            <a:picLocks noChangeAspect="1"/>
          </p:cNvPicPr>
          <p:nvPr/>
        </p:nvPicPr>
        <p:blipFill>
          <a:blip r:embed="rId3"/>
          <a:stretch>
            <a:fillRect/>
          </a:stretch>
        </p:blipFill>
        <p:spPr>
          <a:xfrm>
            <a:off x="885139" y="2119579"/>
            <a:ext cx="332842" cy="332842"/>
          </a:xfrm>
          <a:prstGeom prst="rect">
            <a:avLst/>
          </a:prstGeom>
        </p:spPr>
      </p:pic>
      <p:sp>
        <p:nvSpPr>
          <p:cNvPr id="7" name="Text 4"/>
          <p:cNvSpPr txBox="1"/>
          <p:nvPr/>
        </p:nvSpPr>
        <p:spPr>
          <a:xfrm>
            <a:off x="1554480" y="1920240"/>
            <a:ext cx="3383280" cy="320040"/>
          </a:xfrm>
          <a:prstGeom prst="rect">
            <a:avLst/>
          </a:prstGeom>
          <a:noFill/>
          <a:ln/>
        </p:spPr>
        <p:txBody>
          <a:bodyPr wrap="square" lIns="0" tIns="0" rIns="0" bIns="0" rtlCol="0" anchor="t"/>
          <a:lstStyle/>
          <a:p>
            <a:pPr marL="0" indent="0">
              <a:buNone/>
            </a:pPr>
            <a:r>
              <a:rPr lang="en-US" sz="1400" b="1" dirty="0">
                <a:solidFill>
                  <a:schemeClr val="tx2"/>
                </a:solidFill>
              </a:rPr>
              <a:t>An accredited researcher asks a question</a:t>
            </a:r>
            <a:endParaRPr lang="en-US" sz="1400" dirty="0"/>
          </a:p>
        </p:txBody>
      </p:sp>
      <p:sp>
        <p:nvSpPr>
          <p:cNvPr id="8" name="Text 5"/>
          <p:cNvSpPr txBox="1"/>
          <p:nvPr/>
        </p:nvSpPr>
        <p:spPr>
          <a:xfrm>
            <a:off x="1554480" y="2240280"/>
            <a:ext cx="3383280" cy="502920"/>
          </a:xfrm>
          <a:prstGeom prst="rect">
            <a:avLst/>
          </a:prstGeom>
          <a:noFill/>
          <a:ln/>
        </p:spPr>
        <p:txBody>
          <a:bodyPr wrap="square" lIns="0" tIns="0" rIns="0" bIns="0" rtlCol="0" anchor="t"/>
          <a:lstStyle/>
          <a:p>
            <a:pPr marL="0" indent="0">
              <a:buNone/>
            </a:pPr>
            <a:r>
              <a:rPr lang="en-US" sz="1150" dirty="0">
                <a:solidFill>
                  <a:schemeClr val="tx1"/>
                </a:solidFill>
              </a:rPr>
              <a:t>in a web page or a notebook: datasets, variables, filters, a method</a:t>
            </a:r>
            <a:endParaRPr lang="en-US" sz="1150" dirty="0"/>
          </a:p>
        </p:txBody>
      </p:sp>
      <p:sp>
        <p:nvSpPr>
          <p:cNvPr id="9" name="icon circle"/>
          <p:cNvSpPr/>
          <p:nvPr/>
        </p:nvSpPr>
        <p:spPr>
          <a:xfrm>
            <a:off x="548640" y="3017520"/>
            <a:ext cx="548640" cy="548640"/>
          </a:xfrm>
          <a:prstGeom prst="ellipse">
            <a:avLst/>
          </a:prstGeom>
          <a:solidFill>
            <a:schemeClr val="accent6"/>
          </a:solidFill>
          <a:ln w="12700">
            <a:solidFill>
              <a:schemeClr val="accent6"/>
            </a:solidFill>
            <a:prstDash val="solid"/>
          </a:ln>
        </p:spPr>
        <p:txBody>
          <a:bodyPr/>
          <a:lstStyle/>
          <a:p>
            <a:endParaRPr lang="en-US"/>
          </a:p>
        </p:txBody>
      </p:sp>
      <p:pic>
        <p:nvPicPr>
          <p:cNvPr id="10" name="icon" descr="preencoded.png"/>
          <p:cNvPicPr>
            <a:picLocks noChangeAspect="1"/>
          </p:cNvPicPr>
          <p:nvPr/>
        </p:nvPicPr>
        <p:blipFill>
          <a:blip r:embed="rId4"/>
          <a:stretch>
            <a:fillRect/>
          </a:stretch>
        </p:blipFill>
        <p:spPr>
          <a:xfrm>
            <a:off x="680314" y="3149194"/>
            <a:ext cx="285293" cy="285293"/>
          </a:xfrm>
          <a:prstGeom prst="rect">
            <a:avLst/>
          </a:prstGeom>
        </p:spPr>
      </p:pic>
      <p:sp>
        <p:nvSpPr>
          <p:cNvPr id="11" name="Text 7"/>
          <p:cNvSpPr txBox="1"/>
          <p:nvPr/>
        </p:nvSpPr>
        <p:spPr>
          <a:xfrm>
            <a:off x="1280160" y="2980944"/>
            <a:ext cx="3749040" cy="292608"/>
          </a:xfrm>
          <a:prstGeom prst="rect">
            <a:avLst/>
          </a:prstGeom>
          <a:noFill/>
          <a:ln/>
        </p:spPr>
        <p:txBody>
          <a:bodyPr wrap="square" lIns="0" tIns="0" rIns="0" bIns="0" rtlCol="0" anchor="t"/>
          <a:lstStyle/>
          <a:p>
            <a:pPr marL="0" indent="0">
              <a:buNone/>
            </a:pPr>
            <a:r>
              <a:rPr lang="en-US" sz="1400" b="1" dirty="0">
                <a:solidFill>
                  <a:schemeClr val="tx2"/>
                </a:solidFill>
              </a:rPr>
              <a:t>The question travels</a:t>
            </a:r>
            <a:endParaRPr lang="en-US" sz="1400" dirty="0"/>
          </a:p>
        </p:txBody>
      </p:sp>
      <p:sp>
        <p:nvSpPr>
          <p:cNvPr id="12" name="Text 8"/>
          <p:cNvSpPr txBox="1"/>
          <p:nvPr/>
        </p:nvSpPr>
        <p:spPr>
          <a:xfrm>
            <a:off x="1280160" y="3264408"/>
            <a:ext cx="3749040" cy="594360"/>
          </a:xfrm>
          <a:prstGeom prst="rect">
            <a:avLst/>
          </a:prstGeom>
          <a:noFill/>
          <a:ln/>
        </p:spPr>
        <p:txBody>
          <a:bodyPr wrap="square" lIns="0" tIns="0" rIns="0" bIns="0" rtlCol="0" anchor="t"/>
          <a:lstStyle/>
          <a:p>
            <a:pPr marL="0" indent="0">
              <a:buNone/>
            </a:pPr>
            <a:r>
              <a:rPr lang="en-US" sz="1150" dirty="0">
                <a:solidFill>
                  <a:schemeClr val="tx1"/>
                </a:solidFill>
              </a:rPr>
              <a:t>the same specification goes to every node that holds a selected dataset, wherever it stands in Europe</a:t>
            </a:r>
            <a:endParaRPr lang="en-US" sz="1150" dirty="0"/>
          </a:p>
        </p:txBody>
      </p:sp>
      <p:sp>
        <p:nvSpPr>
          <p:cNvPr id="13" name="icon circle"/>
          <p:cNvSpPr/>
          <p:nvPr/>
        </p:nvSpPr>
        <p:spPr>
          <a:xfrm>
            <a:off x="548640" y="3858768"/>
            <a:ext cx="548640" cy="548640"/>
          </a:xfrm>
          <a:prstGeom prst="ellipse">
            <a:avLst/>
          </a:prstGeom>
          <a:solidFill>
            <a:schemeClr val="accent6"/>
          </a:solidFill>
          <a:ln w="12700">
            <a:solidFill>
              <a:schemeClr val="accent6"/>
            </a:solidFill>
            <a:prstDash val="solid"/>
          </a:ln>
        </p:spPr>
        <p:txBody>
          <a:bodyPr/>
          <a:lstStyle/>
          <a:p>
            <a:endParaRPr lang="en-US"/>
          </a:p>
        </p:txBody>
      </p:sp>
      <p:pic>
        <p:nvPicPr>
          <p:cNvPr id="14" name="icon" descr="preencoded.png"/>
          <p:cNvPicPr>
            <a:picLocks noChangeAspect="1"/>
          </p:cNvPicPr>
          <p:nvPr/>
        </p:nvPicPr>
        <p:blipFill>
          <a:blip r:embed="rId5"/>
          <a:stretch>
            <a:fillRect/>
          </a:stretch>
        </p:blipFill>
        <p:spPr>
          <a:xfrm>
            <a:off x="680314" y="3990442"/>
            <a:ext cx="285293" cy="285293"/>
          </a:xfrm>
          <a:prstGeom prst="rect">
            <a:avLst/>
          </a:prstGeom>
        </p:spPr>
      </p:pic>
      <p:sp>
        <p:nvSpPr>
          <p:cNvPr id="15" name="Text 10"/>
          <p:cNvSpPr txBox="1"/>
          <p:nvPr/>
        </p:nvSpPr>
        <p:spPr>
          <a:xfrm>
            <a:off x="1280160" y="3822192"/>
            <a:ext cx="3749040" cy="292608"/>
          </a:xfrm>
          <a:prstGeom prst="rect">
            <a:avLst/>
          </a:prstGeom>
          <a:noFill/>
          <a:ln/>
        </p:spPr>
        <p:txBody>
          <a:bodyPr wrap="square" lIns="0" tIns="0" rIns="0" bIns="0" rtlCol="0" anchor="t"/>
          <a:lstStyle/>
          <a:p>
            <a:pPr marL="0" indent="0">
              <a:buNone/>
            </a:pPr>
            <a:r>
              <a:rPr lang="en-US" sz="1400" b="1" dirty="0">
                <a:solidFill>
                  <a:schemeClr val="tx2"/>
                </a:solidFill>
              </a:rPr>
              <a:t>Each node computes at home</a:t>
            </a:r>
            <a:endParaRPr lang="en-US" sz="1400" dirty="0"/>
          </a:p>
        </p:txBody>
      </p:sp>
      <p:sp>
        <p:nvSpPr>
          <p:cNvPr id="16" name="Text 11"/>
          <p:cNvSpPr txBox="1"/>
          <p:nvPr/>
        </p:nvSpPr>
        <p:spPr>
          <a:xfrm>
            <a:off x="1280160" y="4105656"/>
            <a:ext cx="3749040" cy="594360"/>
          </a:xfrm>
          <a:prstGeom prst="rect">
            <a:avLst/>
          </a:prstGeom>
          <a:noFill/>
          <a:ln/>
        </p:spPr>
        <p:txBody>
          <a:bodyPr wrap="square" lIns="0" tIns="0" rIns="0" bIns="0" rtlCol="0" anchor="t"/>
          <a:lstStyle/>
          <a:p>
            <a:pPr marL="0" indent="0">
              <a:buNone/>
            </a:pPr>
            <a:r>
              <a:rPr lang="en-US" sz="1150" dirty="0">
                <a:solidFill>
                  <a:schemeClr val="tx1"/>
                </a:solidFill>
              </a:rPr>
              <a:t>on its own data, behind its own firewall; no file moves, no copy is made</a:t>
            </a:r>
            <a:endParaRPr lang="en-US" sz="1150" dirty="0"/>
          </a:p>
        </p:txBody>
      </p:sp>
      <p:sp>
        <p:nvSpPr>
          <p:cNvPr id="17" name="icon circle"/>
          <p:cNvSpPr/>
          <p:nvPr/>
        </p:nvSpPr>
        <p:spPr>
          <a:xfrm>
            <a:off x="548640" y="4700016"/>
            <a:ext cx="548640" cy="548640"/>
          </a:xfrm>
          <a:prstGeom prst="ellipse">
            <a:avLst/>
          </a:prstGeom>
          <a:solidFill>
            <a:schemeClr val="accent6"/>
          </a:solidFill>
          <a:ln w="12700">
            <a:solidFill>
              <a:schemeClr val="accent6"/>
            </a:solidFill>
            <a:prstDash val="solid"/>
          </a:ln>
        </p:spPr>
        <p:txBody>
          <a:bodyPr/>
          <a:lstStyle/>
          <a:p>
            <a:endParaRPr lang="en-US"/>
          </a:p>
        </p:txBody>
      </p:sp>
      <p:pic>
        <p:nvPicPr>
          <p:cNvPr id="18" name="icon" descr="preencoded.png"/>
          <p:cNvPicPr>
            <a:picLocks noChangeAspect="1"/>
          </p:cNvPicPr>
          <p:nvPr/>
        </p:nvPicPr>
        <p:blipFill>
          <a:blip r:embed="rId6"/>
          <a:stretch>
            <a:fillRect/>
          </a:stretch>
        </p:blipFill>
        <p:spPr>
          <a:xfrm>
            <a:off x="680314" y="4831690"/>
            <a:ext cx="285293" cy="285293"/>
          </a:xfrm>
          <a:prstGeom prst="rect">
            <a:avLst/>
          </a:prstGeom>
        </p:spPr>
      </p:pic>
      <p:sp>
        <p:nvSpPr>
          <p:cNvPr id="19" name="Text 13"/>
          <p:cNvSpPr txBox="1"/>
          <p:nvPr/>
        </p:nvSpPr>
        <p:spPr>
          <a:xfrm>
            <a:off x="1280160" y="4663440"/>
            <a:ext cx="3749040" cy="292608"/>
          </a:xfrm>
          <a:prstGeom prst="rect">
            <a:avLst/>
          </a:prstGeom>
          <a:noFill/>
          <a:ln/>
        </p:spPr>
        <p:txBody>
          <a:bodyPr wrap="square" lIns="0" tIns="0" rIns="0" bIns="0" rtlCol="0" anchor="t"/>
          <a:lstStyle/>
          <a:p>
            <a:pPr marL="0" indent="0">
              <a:buNone/>
            </a:pPr>
            <a:r>
              <a:rPr lang="en-US" sz="1400" b="1" dirty="0">
                <a:solidFill>
                  <a:schemeClr val="tx2"/>
                </a:solidFill>
              </a:rPr>
              <a:t>Only statistics come back</a:t>
            </a:r>
            <a:endParaRPr lang="en-US" sz="1400" dirty="0"/>
          </a:p>
        </p:txBody>
      </p:sp>
      <p:sp>
        <p:nvSpPr>
          <p:cNvPr id="20" name="Text 14"/>
          <p:cNvSpPr txBox="1"/>
          <p:nvPr/>
        </p:nvSpPr>
        <p:spPr>
          <a:xfrm>
            <a:off x="1280160" y="4946904"/>
            <a:ext cx="3749040" cy="594360"/>
          </a:xfrm>
          <a:prstGeom prst="rect">
            <a:avLst/>
          </a:prstGeom>
          <a:noFill/>
          <a:ln/>
        </p:spPr>
        <p:txBody>
          <a:bodyPr wrap="square" lIns="0" tIns="0" rIns="0" bIns="0" rtlCol="0" anchor="t"/>
          <a:lstStyle/>
          <a:p>
            <a:pPr marL="0" indent="0">
              <a:buNone/>
            </a:pPr>
            <a:r>
              <a:rPr lang="en-US" sz="1150" dirty="0">
                <a:solidFill>
                  <a:schemeClr val="tx1"/>
                </a:solidFill>
              </a:rPr>
              <a:t>counts, means, coefficients, curves; the platform combines the node results into one answer</a:t>
            </a:r>
            <a:endParaRPr lang="en-US" sz="1150" dirty="0"/>
          </a:p>
        </p:txBody>
      </p:sp>
      <p:pic>
        <p:nvPicPr>
          <p:cNvPr id="21" name="map of Europe" descr="/home/claude/kosice/img/europe.png"/>
          <p:cNvPicPr>
            <a:picLocks noChangeAspect="1"/>
          </p:cNvPicPr>
          <p:nvPr/>
        </p:nvPicPr>
        <p:blipFill>
          <a:blip r:embed="rId7"/>
          <a:stretch>
            <a:fillRect/>
          </a:stretch>
        </p:blipFill>
        <p:spPr>
          <a:xfrm>
            <a:off x="5440680" y="1737360"/>
            <a:ext cx="6217920" cy="3702489"/>
          </a:xfrm>
          <a:prstGeom prst="rect">
            <a:avLst/>
          </a:prstGeom>
        </p:spPr>
      </p:pic>
      <p:sp>
        <p:nvSpPr>
          <p:cNvPr id="22" name="line"/>
          <p:cNvSpPr/>
          <p:nvPr/>
        </p:nvSpPr>
        <p:spPr>
          <a:xfrm>
            <a:off x="8333132" y="3707582"/>
            <a:ext cx="275299" cy="259185"/>
          </a:xfrm>
          <a:prstGeom prst="line">
            <a:avLst/>
          </a:prstGeom>
          <a:noFill/>
          <a:ln w="12700">
            <a:solidFill>
              <a:schemeClr val="accent1"/>
            </a:solidFill>
            <a:prstDash val="dash"/>
          </a:ln>
        </p:spPr>
        <p:txBody>
          <a:bodyPr/>
          <a:lstStyle/>
          <a:p>
            <a:endParaRPr lang="en-US"/>
          </a:p>
        </p:txBody>
      </p:sp>
      <p:sp>
        <p:nvSpPr>
          <p:cNvPr id="23" name="line"/>
          <p:cNvSpPr/>
          <p:nvPr/>
        </p:nvSpPr>
        <p:spPr>
          <a:xfrm>
            <a:off x="8333132" y="3707582"/>
            <a:ext cx="623998" cy="871473"/>
          </a:xfrm>
          <a:prstGeom prst="line">
            <a:avLst/>
          </a:prstGeom>
          <a:noFill/>
          <a:ln w="12700">
            <a:solidFill>
              <a:schemeClr val="accent1"/>
            </a:solidFill>
            <a:prstDash val="dash"/>
          </a:ln>
        </p:spPr>
        <p:txBody>
          <a:bodyPr/>
          <a:lstStyle/>
          <a:p>
            <a:endParaRPr lang="en-US"/>
          </a:p>
        </p:txBody>
      </p:sp>
      <p:sp>
        <p:nvSpPr>
          <p:cNvPr id="24" name="line"/>
          <p:cNvSpPr/>
          <p:nvPr/>
        </p:nvSpPr>
        <p:spPr>
          <a:xfrm>
            <a:off x="8333132" y="3707582"/>
            <a:ext cx="769792" cy="1427602"/>
          </a:xfrm>
          <a:prstGeom prst="line">
            <a:avLst/>
          </a:prstGeom>
          <a:noFill/>
          <a:ln w="12700">
            <a:solidFill>
              <a:schemeClr val="accent1"/>
            </a:solidFill>
            <a:prstDash val="dash"/>
          </a:ln>
        </p:spPr>
        <p:txBody>
          <a:bodyPr/>
          <a:lstStyle/>
          <a:p>
            <a:endParaRPr lang="en-US"/>
          </a:p>
        </p:txBody>
      </p:sp>
      <p:sp>
        <p:nvSpPr>
          <p:cNvPr id="25" name="line"/>
          <p:cNvSpPr/>
          <p:nvPr/>
        </p:nvSpPr>
        <p:spPr>
          <a:xfrm flipV="1">
            <a:off x="8333132" y="3611071"/>
            <a:ext cx="773388" cy="96511"/>
          </a:xfrm>
          <a:prstGeom prst="line">
            <a:avLst/>
          </a:prstGeom>
          <a:noFill/>
          <a:ln w="12700">
            <a:solidFill>
              <a:schemeClr val="accent1"/>
            </a:solidFill>
            <a:prstDash val="dash"/>
          </a:ln>
        </p:spPr>
        <p:txBody>
          <a:bodyPr/>
          <a:lstStyle/>
          <a:p>
            <a:endParaRPr lang="en-US"/>
          </a:p>
        </p:txBody>
      </p:sp>
      <p:sp>
        <p:nvSpPr>
          <p:cNvPr id="26" name="line"/>
          <p:cNvSpPr/>
          <p:nvPr/>
        </p:nvSpPr>
        <p:spPr>
          <a:xfrm flipV="1">
            <a:off x="8333132" y="2992337"/>
            <a:ext cx="1205109" cy="715245"/>
          </a:xfrm>
          <a:prstGeom prst="line">
            <a:avLst/>
          </a:prstGeom>
          <a:noFill/>
          <a:ln w="12700">
            <a:solidFill>
              <a:schemeClr val="accent1"/>
            </a:solidFill>
            <a:prstDash val="dash"/>
          </a:ln>
        </p:spPr>
        <p:txBody>
          <a:bodyPr/>
          <a:lstStyle/>
          <a:p>
            <a:endParaRPr lang="en-US"/>
          </a:p>
        </p:txBody>
      </p:sp>
      <p:sp>
        <p:nvSpPr>
          <p:cNvPr id="27" name="ED node"/>
          <p:cNvSpPr/>
          <p:nvPr/>
        </p:nvSpPr>
        <p:spPr>
          <a:xfrm>
            <a:off x="8535279" y="3893614"/>
            <a:ext cx="146304" cy="146304"/>
          </a:xfrm>
          <a:prstGeom prst="ellipse">
            <a:avLst/>
          </a:prstGeom>
          <a:solidFill>
            <a:schemeClr val="tx2"/>
          </a:solidFill>
          <a:ln w="12700">
            <a:solidFill>
              <a:schemeClr val="bg1"/>
            </a:solidFill>
            <a:prstDash val="solid"/>
          </a:ln>
        </p:spPr>
        <p:txBody>
          <a:bodyPr/>
          <a:lstStyle/>
          <a:p>
            <a:endParaRPr lang="en-US"/>
          </a:p>
        </p:txBody>
      </p:sp>
      <p:sp>
        <p:nvSpPr>
          <p:cNvPr id="28" name="ED node"/>
          <p:cNvSpPr/>
          <p:nvPr/>
        </p:nvSpPr>
        <p:spPr>
          <a:xfrm>
            <a:off x="8883978" y="4505903"/>
            <a:ext cx="146304" cy="146304"/>
          </a:xfrm>
          <a:prstGeom prst="ellipse">
            <a:avLst/>
          </a:prstGeom>
          <a:solidFill>
            <a:schemeClr val="tx2"/>
          </a:solidFill>
          <a:ln w="12700">
            <a:solidFill>
              <a:schemeClr val="bg1"/>
            </a:solidFill>
            <a:prstDash val="solid"/>
          </a:ln>
        </p:spPr>
        <p:txBody>
          <a:bodyPr/>
          <a:lstStyle/>
          <a:p>
            <a:endParaRPr lang="en-US"/>
          </a:p>
        </p:txBody>
      </p:sp>
      <p:sp>
        <p:nvSpPr>
          <p:cNvPr id="29" name="ED node"/>
          <p:cNvSpPr/>
          <p:nvPr/>
        </p:nvSpPr>
        <p:spPr>
          <a:xfrm>
            <a:off x="9029771" y="5062031"/>
            <a:ext cx="146304" cy="146304"/>
          </a:xfrm>
          <a:prstGeom prst="ellipse">
            <a:avLst/>
          </a:prstGeom>
          <a:solidFill>
            <a:schemeClr val="tx2"/>
          </a:solidFill>
          <a:ln w="12700">
            <a:solidFill>
              <a:schemeClr val="bg1"/>
            </a:solidFill>
            <a:prstDash val="solid"/>
          </a:ln>
        </p:spPr>
        <p:txBody>
          <a:bodyPr/>
          <a:lstStyle/>
          <a:p>
            <a:endParaRPr lang="en-US"/>
          </a:p>
        </p:txBody>
      </p:sp>
      <p:sp>
        <p:nvSpPr>
          <p:cNvPr id="30" name="ED node"/>
          <p:cNvSpPr/>
          <p:nvPr/>
        </p:nvSpPr>
        <p:spPr>
          <a:xfrm>
            <a:off x="9033367" y="3537919"/>
            <a:ext cx="146304" cy="146304"/>
          </a:xfrm>
          <a:prstGeom prst="ellipse">
            <a:avLst/>
          </a:prstGeom>
          <a:solidFill>
            <a:schemeClr val="tx2"/>
          </a:solidFill>
          <a:ln w="12700">
            <a:solidFill>
              <a:schemeClr val="bg1"/>
            </a:solidFill>
            <a:prstDash val="solid"/>
          </a:ln>
        </p:spPr>
        <p:txBody>
          <a:bodyPr/>
          <a:lstStyle/>
          <a:p>
            <a:endParaRPr lang="en-US"/>
          </a:p>
        </p:txBody>
      </p:sp>
      <p:sp>
        <p:nvSpPr>
          <p:cNvPr id="31" name="ED node"/>
          <p:cNvSpPr/>
          <p:nvPr/>
        </p:nvSpPr>
        <p:spPr>
          <a:xfrm>
            <a:off x="9465089" y="2919185"/>
            <a:ext cx="146304" cy="146304"/>
          </a:xfrm>
          <a:prstGeom prst="ellipse">
            <a:avLst/>
          </a:prstGeom>
          <a:solidFill>
            <a:schemeClr val="tx2"/>
          </a:solidFill>
          <a:ln w="12700">
            <a:solidFill>
              <a:schemeClr val="bg1"/>
            </a:solidFill>
            <a:prstDash val="solid"/>
          </a:ln>
        </p:spPr>
        <p:txBody>
          <a:bodyPr/>
          <a:lstStyle/>
          <a:p>
            <a:endParaRPr lang="en-US"/>
          </a:p>
        </p:txBody>
      </p:sp>
      <p:sp>
        <p:nvSpPr>
          <p:cNvPr id="32" name="cluster ring"/>
          <p:cNvSpPr/>
          <p:nvPr/>
        </p:nvSpPr>
        <p:spPr>
          <a:xfrm>
            <a:off x="8108216" y="3597504"/>
            <a:ext cx="420624" cy="420624"/>
          </a:xfrm>
          <a:prstGeom prst="ellipse">
            <a:avLst/>
          </a:prstGeom>
          <a:solidFill>
            <a:srgbClr val="FFFFFF">
              <a:alpha val="55000"/>
            </a:srgbClr>
          </a:solidFill>
          <a:ln w="15875">
            <a:solidFill>
              <a:schemeClr val="accent1"/>
            </a:solidFill>
            <a:prstDash val="solid"/>
          </a:ln>
        </p:spPr>
        <p:txBody>
          <a:bodyPr/>
          <a:lstStyle/>
          <a:p>
            <a:endParaRPr lang="en-US"/>
          </a:p>
        </p:txBody>
      </p:sp>
      <p:sp>
        <p:nvSpPr>
          <p:cNvPr id="33" name="ED node"/>
          <p:cNvSpPr/>
          <p:nvPr/>
        </p:nvSpPr>
        <p:spPr>
          <a:xfrm>
            <a:off x="8374036" y="3719468"/>
            <a:ext cx="82296" cy="82296"/>
          </a:xfrm>
          <a:prstGeom prst="ellipse">
            <a:avLst/>
          </a:prstGeom>
          <a:solidFill>
            <a:schemeClr val="tx2"/>
          </a:solidFill>
          <a:ln w="12700">
            <a:solidFill>
              <a:schemeClr val="tx2"/>
            </a:solidFill>
            <a:prstDash val="solid"/>
          </a:ln>
        </p:spPr>
        <p:txBody>
          <a:bodyPr/>
          <a:lstStyle/>
          <a:p>
            <a:endParaRPr lang="en-US"/>
          </a:p>
        </p:txBody>
      </p:sp>
      <p:sp>
        <p:nvSpPr>
          <p:cNvPr id="34" name="ED node"/>
          <p:cNvSpPr/>
          <p:nvPr/>
        </p:nvSpPr>
        <p:spPr>
          <a:xfrm>
            <a:off x="8316560" y="3757713"/>
            <a:ext cx="82296" cy="82296"/>
          </a:xfrm>
          <a:prstGeom prst="ellipse">
            <a:avLst/>
          </a:prstGeom>
          <a:solidFill>
            <a:schemeClr val="tx2"/>
          </a:solidFill>
          <a:ln w="12700">
            <a:solidFill>
              <a:schemeClr val="tx2"/>
            </a:solidFill>
            <a:prstDash val="solid"/>
          </a:ln>
        </p:spPr>
        <p:txBody>
          <a:bodyPr/>
          <a:lstStyle/>
          <a:p>
            <a:endParaRPr lang="en-US"/>
          </a:p>
        </p:txBody>
      </p:sp>
      <p:sp>
        <p:nvSpPr>
          <p:cNvPr id="35" name="ED node"/>
          <p:cNvSpPr/>
          <p:nvPr/>
        </p:nvSpPr>
        <p:spPr>
          <a:xfrm>
            <a:off x="8352090" y="3784030"/>
            <a:ext cx="82296" cy="82296"/>
          </a:xfrm>
          <a:prstGeom prst="ellipse">
            <a:avLst/>
          </a:prstGeom>
          <a:solidFill>
            <a:schemeClr val="tx2"/>
          </a:solidFill>
          <a:ln w="12700">
            <a:solidFill>
              <a:schemeClr val="tx2"/>
            </a:solidFill>
            <a:prstDash val="solid"/>
          </a:ln>
        </p:spPr>
        <p:txBody>
          <a:bodyPr/>
          <a:lstStyle/>
          <a:p>
            <a:endParaRPr lang="en-US"/>
          </a:p>
        </p:txBody>
      </p:sp>
      <p:sp>
        <p:nvSpPr>
          <p:cNvPr id="36" name="ED node"/>
          <p:cNvSpPr/>
          <p:nvPr/>
        </p:nvSpPr>
        <p:spPr>
          <a:xfrm>
            <a:off x="8225242" y="3777378"/>
            <a:ext cx="82296" cy="82296"/>
          </a:xfrm>
          <a:prstGeom prst="ellipse">
            <a:avLst/>
          </a:prstGeom>
          <a:solidFill>
            <a:schemeClr val="tx2"/>
          </a:solidFill>
          <a:ln w="12700">
            <a:solidFill>
              <a:schemeClr val="tx2"/>
            </a:solidFill>
            <a:prstDash val="solid"/>
          </a:ln>
        </p:spPr>
        <p:txBody>
          <a:bodyPr/>
          <a:lstStyle/>
          <a:p>
            <a:endParaRPr lang="en-US"/>
          </a:p>
        </p:txBody>
      </p:sp>
      <p:sp>
        <p:nvSpPr>
          <p:cNvPr id="37" name="ED node"/>
          <p:cNvSpPr/>
          <p:nvPr/>
        </p:nvSpPr>
        <p:spPr>
          <a:xfrm>
            <a:off x="8244563" y="3846895"/>
            <a:ext cx="82296" cy="82296"/>
          </a:xfrm>
          <a:prstGeom prst="ellipse">
            <a:avLst/>
          </a:prstGeom>
          <a:solidFill>
            <a:schemeClr val="tx2"/>
          </a:solidFill>
          <a:ln w="12700">
            <a:solidFill>
              <a:schemeClr val="tx2"/>
            </a:solidFill>
            <a:prstDash val="solid"/>
          </a:ln>
        </p:spPr>
        <p:txBody>
          <a:bodyPr/>
          <a:lstStyle/>
          <a:p>
            <a:endParaRPr lang="en-US"/>
          </a:p>
        </p:txBody>
      </p:sp>
      <p:sp>
        <p:nvSpPr>
          <p:cNvPr id="38" name="ED node"/>
          <p:cNvSpPr/>
          <p:nvPr/>
        </p:nvSpPr>
        <p:spPr>
          <a:xfrm>
            <a:off x="8137186" y="3814758"/>
            <a:ext cx="82296" cy="82296"/>
          </a:xfrm>
          <a:prstGeom prst="ellipse">
            <a:avLst/>
          </a:prstGeom>
          <a:solidFill>
            <a:schemeClr val="tx2"/>
          </a:solidFill>
          <a:ln w="12700">
            <a:solidFill>
              <a:schemeClr val="tx2"/>
            </a:solidFill>
            <a:prstDash val="solid"/>
          </a:ln>
        </p:spPr>
        <p:txBody>
          <a:bodyPr/>
          <a:lstStyle/>
          <a:p>
            <a:endParaRPr lang="en-US"/>
          </a:p>
        </p:txBody>
      </p:sp>
      <p:sp>
        <p:nvSpPr>
          <p:cNvPr id="39" name="hub"/>
          <p:cNvSpPr/>
          <p:nvPr/>
        </p:nvSpPr>
        <p:spPr>
          <a:xfrm>
            <a:off x="8259980" y="3634430"/>
            <a:ext cx="146304" cy="146304"/>
          </a:xfrm>
          <a:prstGeom prst="ellipse">
            <a:avLst/>
          </a:prstGeom>
          <a:solidFill>
            <a:schemeClr val="accent1"/>
          </a:solidFill>
          <a:ln w="12700">
            <a:solidFill>
              <a:schemeClr val="bg1"/>
            </a:solidFill>
            <a:prstDash val="solid"/>
          </a:ln>
        </p:spPr>
        <p:txBody>
          <a:bodyPr/>
          <a:lstStyle/>
          <a:p>
            <a:endParaRPr lang="en-US"/>
          </a:p>
        </p:txBody>
      </p:sp>
      <p:sp>
        <p:nvSpPr>
          <p:cNvPr id="40" name="Text 33"/>
          <p:cNvSpPr txBox="1"/>
          <p:nvPr/>
        </p:nvSpPr>
        <p:spPr>
          <a:xfrm>
            <a:off x="8718159" y="3875326"/>
            <a:ext cx="1463040" cy="274320"/>
          </a:xfrm>
          <a:prstGeom prst="rect">
            <a:avLst/>
          </a:prstGeom>
          <a:noFill/>
          <a:ln/>
        </p:spPr>
        <p:txBody>
          <a:bodyPr wrap="square" lIns="0" tIns="0" rIns="0" bIns="0" rtlCol="0" anchor="t"/>
          <a:lstStyle/>
          <a:p>
            <a:pPr marL="0" indent="0" algn="l">
              <a:buNone/>
            </a:pPr>
            <a:r>
              <a:rPr lang="en-US" sz="950" dirty="0">
                <a:solidFill>
                  <a:schemeClr val="tx2"/>
                </a:solidFill>
              </a:rPr>
              <a:t>Bologna</a:t>
            </a:r>
            <a:endParaRPr lang="en-US" sz="950" dirty="0"/>
          </a:p>
        </p:txBody>
      </p:sp>
      <p:sp>
        <p:nvSpPr>
          <p:cNvPr id="41" name="Text 34"/>
          <p:cNvSpPr txBox="1"/>
          <p:nvPr/>
        </p:nvSpPr>
        <p:spPr>
          <a:xfrm>
            <a:off x="9066858" y="4487615"/>
            <a:ext cx="1463040" cy="274320"/>
          </a:xfrm>
          <a:prstGeom prst="rect">
            <a:avLst/>
          </a:prstGeom>
          <a:noFill/>
          <a:ln/>
        </p:spPr>
        <p:txBody>
          <a:bodyPr wrap="square" lIns="0" tIns="0" rIns="0" bIns="0" rtlCol="0" anchor="t"/>
          <a:lstStyle/>
          <a:p>
            <a:pPr marL="0" indent="0" algn="l">
              <a:buNone/>
            </a:pPr>
            <a:r>
              <a:rPr lang="en-US" sz="950" dirty="0">
                <a:solidFill>
                  <a:schemeClr val="tx2"/>
                </a:solidFill>
              </a:rPr>
              <a:t>Pozzuoli</a:t>
            </a:r>
            <a:endParaRPr lang="en-US" sz="950" dirty="0"/>
          </a:p>
        </p:txBody>
      </p:sp>
      <p:sp>
        <p:nvSpPr>
          <p:cNvPr id="42" name="Text 35"/>
          <p:cNvSpPr txBox="1"/>
          <p:nvPr/>
        </p:nvSpPr>
        <p:spPr>
          <a:xfrm>
            <a:off x="9212651" y="4906583"/>
            <a:ext cx="1463040" cy="274320"/>
          </a:xfrm>
          <a:prstGeom prst="rect">
            <a:avLst/>
          </a:prstGeom>
          <a:noFill/>
          <a:ln/>
        </p:spPr>
        <p:txBody>
          <a:bodyPr wrap="square" lIns="0" tIns="0" rIns="0" bIns="0" rtlCol="0" anchor="t"/>
          <a:lstStyle/>
          <a:p>
            <a:pPr marL="0" indent="0" algn="l">
              <a:buNone/>
            </a:pPr>
            <a:r>
              <a:rPr lang="en-US" sz="950" dirty="0">
                <a:solidFill>
                  <a:schemeClr val="tx2"/>
                </a:solidFill>
              </a:rPr>
              <a:t>Catania</a:t>
            </a:r>
            <a:endParaRPr lang="en-US" sz="950" dirty="0"/>
          </a:p>
        </p:txBody>
      </p:sp>
      <p:sp>
        <p:nvSpPr>
          <p:cNvPr id="43" name="Text 36"/>
          <p:cNvSpPr txBox="1"/>
          <p:nvPr/>
        </p:nvSpPr>
        <p:spPr>
          <a:xfrm>
            <a:off x="9216247" y="3519631"/>
            <a:ext cx="1463040" cy="274320"/>
          </a:xfrm>
          <a:prstGeom prst="rect">
            <a:avLst/>
          </a:prstGeom>
          <a:noFill/>
          <a:ln/>
        </p:spPr>
        <p:txBody>
          <a:bodyPr wrap="square" lIns="0" tIns="0" rIns="0" bIns="0" rtlCol="0" anchor="t"/>
          <a:lstStyle/>
          <a:p>
            <a:pPr marL="0" indent="0" algn="l">
              <a:buNone/>
            </a:pPr>
            <a:r>
              <a:rPr lang="en-US" sz="950" dirty="0">
                <a:solidFill>
                  <a:schemeClr val="tx2"/>
                </a:solidFill>
              </a:rPr>
              <a:t>Maribor</a:t>
            </a:r>
            <a:endParaRPr lang="en-US" sz="950" dirty="0"/>
          </a:p>
        </p:txBody>
      </p:sp>
      <p:sp>
        <p:nvSpPr>
          <p:cNvPr id="44" name="Text 37"/>
          <p:cNvSpPr txBox="1"/>
          <p:nvPr/>
        </p:nvSpPr>
        <p:spPr>
          <a:xfrm>
            <a:off x="9647969" y="2900897"/>
            <a:ext cx="1463040" cy="274320"/>
          </a:xfrm>
          <a:prstGeom prst="rect">
            <a:avLst/>
          </a:prstGeom>
          <a:noFill/>
          <a:ln/>
        </p:spPr>
        <p:txBody>
          <a:bodyPr wrap="square" lIns="0" tIns="0" rIns="0" bIns="0" rtlCol="0" anchor="t"/>
          <a:lstStyle/>
          <a:p>
            <a:pPr marL="0" indent="0" algn="l">
              <a:buNone/>
            </a:pPr>
            <a:r>
              <a:rPr lang="en-US" sz="950" dirty="0">
                <a:solidFill>
                  <a:schemeClr val="tx2"/>
                </a:solidFill>
              </a:rPr>
              <a:t>Kraków, 3</a:t>
            </a:r>
            <a:endParaRPr lang="en-US" sz="950" dirty="0"/>
          </a:p>
        </p:txBody>
      </p:sp>
      <p:sp>
        <p:nvSpPr>
          <p:cNvPr id="45" name="line"/>
          <p:cNvSpPr/>
          <p:nvPr/>
        </p:nvSpPr>
        <p:spPr>
          <a:xfrm flipH="1" flipV="1">
            <a:off x="7312983" y="2524153"/>
            <a:ext cx="1020149" cy="1183429"/>
          </a:xfrm>
          <a:prstGeom prst="line">
            <a:avLst/>
          </a:prstGeom>
          <a:noFill/>
          <a:ln w="12700">
            <a:solidFill>
              <a:schemeClr val="accent5"/>
            </a:solidFill>
            <a:prstDash val="sysDot"/>
          </a:ln>
        </p:spPr>
        <p:txBody>
          <a:bodyPr/>
          <a:lstStyle/>
          <a:p>
            <a:endParaRPr lang="en-US"/>
          </a:p>
        </p:txBody>
      </p:sp>
      <p:sp>
        <p:nvSpPr>
          <p:cNvPr id="46" name="preparing member"/>
          <p:cNvSpPr/>
          <p:nvPr/>
        </p:nvSpPr>
        <p:spPr>
          <a:xfrm>
            <a:off x="7239831" y="2451001"/>
            <a:ext cx="146304" cy="146304"/>
          </a:xfrm>
          <a:prstGeom prst="ellipse">
            <a:avLst/>
          </a:prstGeom>
          <a:solidFill>
            <a:schemeClr val="bg1"/>
          </a:solidFill>
          <a:ln w="19050">
            <a:solidFill>
              <a:schemeClr val="accent1"/>
            </a:solidFill>
            <a:prstDash val="solid"/>
          </a:ln>
        </p:spPr>
        <p:txBody>
          <a:bodyPr/>
          <a:lstStyle/>
          <a:p>
            <a:endParaRPr lang="en-US"/>
          </a:p>
        </p:txBody>
      </p:sp>
      <p:sp>
        <p:nvSpPr>
          <p:cNvPr id="47" name="line"/>
          <p:cNvSpPr/>
          <p:nvPr/>
        </p:nvSpPr>
        <p:spPr>
          <a:xfrm>
            <a:off x="8333132" y="3707582"/>
            <a:ext cx="2174493" cy="1648881"/>
          </a:xfrm>
          <a:prstGeom prst="line">
            <a:avLst/>
          </a:prstGeom>
          <a:noFill/>
          <a:ln w="12700">
            <a:solidFill>
              <a:schemeClr val="accent5"/>
            </a:solidFill>
            <a:prstDash val="sysDot"/>
          </a:ln>
        </p:spPr>
        <p:txBody>
          <a:bodyPr/>
          <a:lstStyle/>
          <a:p>
            <a:endParaRPr lang="en-US"/>
          </a:p>
        </p:txBody>
      </p:sp>
      <p:sp>
        <p:nvSpPr>
          <p:cNvPr id="48" name="preparing member"/>
          <p:cNvSpPr/>
          <p:nvPr/>
        </p:nvSpPr>
        <p:spPr>
          <a:xfrm>
            <a:off x="10434472" y="5283311"/>
            <a:ext cx="146304" cy="146304"/>
          </a:xfrm>
          <a:prstGeom prst="ellipse">
            <a:avLst/>
          </a:prstGeom>
          <a:solidFill>
            <a:schemeClr val="bg1"/>
          </a:solidFill>
          <a:ln w="19050">
            <a:solidFill>
              <a:schemeClr val="accent1"/>
            </a:solidFill>
            <a:prstDash val="solid"/>
          </a:ln>
        </p:spPr>
        <p:txBody>
          <a:bodyPr/>
          <a:lstStyle/>
          <a:p>
            <a:endParaRPr lang="en-US"/>
          </a:p>
        </p:txBody>
      </p:sp>
      <p:sp>
        <p:nvSpPr>
          <p:cNvPr id="49" name="Text 42"/>
          <p:cNvSpPr txBox="1"/>
          <p:nvPr/>
        </p:nvSpPr>
        <p:spPr>
          <a:xfrm>
            <a:off x="7431855" y="2341273"/>
            <a:ext cx="1280160" cy="329184"/>
          </a:xfrm>
          <a:prstGeom prst="rect">
            <a:avLst/>
          </a:prstGeom>
          <a:noFill/>
          <a:ln/>
        </p:spPr>
        <p:txBody>
          <a:bodyPr wrap="square" lIns="0" tIns="0" rIns="0" bIns="0" rtlCol="0" anchor="t"/>
          <a:lstStyle/>
          <a:p>
            <a:pPr marL="0" indent="0">
              <a:buNone/>
            </a:pPr>
            <a:r>
              <a:rPr lang="en-US" sz="950" dirty="0">
                <a:solidFill>
                  <a:schemeClr val="tx2"/>
                </a:solidFill>
              </a:rPr>
              <a:t>United Kingdom</a:t>
            </a:r>
            <a:endParaRPr lang="en-US" sz="950" dirty="0"/>
          </a:p>
          <a:p>
            <a:pPr marL="0" indent="0">
              <a:buNone/>
            </a:pPr>
            <a:r>
              <a:rPr lang="en-US" sz="950" i="1" dirty="0">
                <a:solidFill>
                  <a:schemeClr val="accent5"/>
                </a:solidFill>
              </a:rPr>
              <a:t>preparing</a:t>
            </a:r>
            <a:endParaRPr lang="en-US" sz="950" dirty="0"/>
          </a:p>
        </p:txBody>
      </p:sp>
      <p:sp>
        <p:nvSpPr>
          <p:cNvPr id="50" name="Text 43"/>
          <p:cNvSpPr txBox="1"/>
          <p:nvPr/>
        </p:nvSpPr>
        <p:spPr>
          <a:xfrm>
            <a:off x="10626496" y="5100431"/>
            <a:ext cx="1097280" cy="329184"/>
          </a:xfrm>
          <a:prstGeom prst="rect">
            <a:avLst/>
          </a:prstGeom>
          <a:noFill/>
          <a:ln/>
        </p:spPr>
        <p:txBody>
          <a:bodyPr wrap="square" lIns="0" tIns="0" rIns="0" bIns="0" rtlCol="0" anchor="t"/>
          <a:lstStyle/>
          <a:p>
            <a:pPr marL="0" indent="0">
              <a:buNone/>
            </a:pPr>
            <a:r>
              <a:rPr lang="en-US" sz="950" dirty="0">
                <a:solidFill>
                  <a:schemeClr val="tx2"/>
                </a:solidFill>
              </a:rPr>
              <a:t>Heraklion, Crete</a:t>
            </a:r>
            <a:endParaRPr lang="en-US" sz="950" dirty="0"/>
          </a:p>
          <a:p>
            <a:pPr marL="0" indent="0">
              <a:buNone/>
            </a:pPr>
            <a:r>
              <a:rPr lang="en-US" sz="950" i="1" dirty="0">
                <a:solidFill>
                  <a:schemeClr val="accent5"/>
                </a:solidFill>
              </a:rPr>
              <a:t>preparing</a:t>
            </a:r>
            <a:endParaRPr lang="en-US" sz="950" dirty="0"/>
          </a:p>
        </p:txBody>
      </p:sp>
      <p:sp>
        <p:nvSpPr>
          <p:cNvPr id="51" name="Kosice"/>
          <p:cNvSpPr/>
          <p:nvPr/>
        </p:nvSpPr>
        <p:spPr>
          <a:xfrm>
            <a:off x="9641793" y="3135052"/>
            <a:ext cx="128016" cy="128016"/>
          </a:xfrm>
          <a:prstGeom prst="ellipse">
            <a:avLst/>
          </a:prstGeom>
          <a:solidFill>
            <a:schemeClr val="accent2"/>
          </a:solidFill>
          <a:ln w="12700">
            <a:solidFill>
              <a:schemeClr val="bg1"/>
            </a:solidFill>
            <a:prstDash val="solid"/>
          </a:ln>
        </p:spPr>
        <p:txBody>
          <a:bodyPr/>
          <a:lstStyle/>
          <a:p>
            <a:endParaRPr lang="en-US"/>
          </a:p>
        </p:txBody>
      </p:sp>
      <p:sp>
        <p:nvSpPr>
          <p:cNvPr id="52" name="Text 45"/>
          <p:cNvSpPr txBox="1"/>
          <p:nvPr/>
        </p:nvSpPr>
        <p:spPr>
          <a:xfrm>
            <a:off x="9797241" y="3107620"/>
            <a:ext cx="1280160" cy="274320"/>
          </a:xfrm>
          <a:prstGeom prst="rect">
            <a:avLst/>
          </a:prstGeom>
          <a:noFill/>
          <a:ln/>
        </p:spPr>
        <p:txBody>
          <a:bodyPr wrap="square" lIns="0" tIns="0" rIns="0" bIns="0" rtlCol="0" anchor="t"/>
          <a:lstStyle/>
          <a:p>
            <a:pPr marL="0" indent="0">
              <a:buNone/>
            </a:pPr>
            <a:r>
              <a:rPr lang="en-US" sz="900" i="1" dirty="0">
                <a:solidFill>
                  <a:schemeClr val="accent2"/>
                </a:solidFill>
              </a:rPr>
              <a:t>Košice, we are here</a:t>
            </a:r>
            <a:endParaRPr lang="en-US" sz="900" dirty="0"/>
          </a:p>
        </p:txBody>
      </p:sp>
      <p:sp>
        <p:nvSpPr>
          <p:cNvPr id="53" name="line"/>
          <p:cNvSpPr/>
          <p:nvPr/>
        </p:nvSpPr>
        <p:spPr>
          <a:xfrm flipH="1">
            <a:off x="7635240" y="3762096"/>
            <a:ext cx="500408" cy="124104"/>
          </a:xfrm>
          <a:prstGeom prst="line">
            <a:avLst/>
          </a:prstGeom>
          <a:noFill/>
          <a:ln w="9525">
            <a:solidFill>
              <a:schemeClr val="accent1"/>
            </a:solidFill>
            <a:prstDash val="solid"/>
          </a:ln>
        </p:spPr>
        <p:txBody>
          <a:bodyPr/>
          <a:lstStyle/>
          <a:p>
            <a:endParaRPr lang="en-US"/>
          </a:p>
        </p:txBody>
      </p:sp>
      <p:sp>
        <p:nvSpPr>
          <p:cNvPr id="54" name="line"/>
          <p:cNvSpPr/>
          <p:nvPr/>
        </p:nvSpPr>
        <p:spPr>
          <a:xfrm flipH="1">
            <a:off x="7635240" y="4018128"/>
            <a:ext cx="683288" cy="1376832"/>
          </a:xfrm>
          <a:prstGeom prst="line">
            <a:avLst/>
          </a:prstGeom>
          <a:noFill/>
          <a:ln w="9525">
            <a:solidFill>
              <a:schemeClr val="accent1"/>
            </a:solidFill>
            <a:prstDash val="solid"/>
          </a:ln>
        </p:spPr>
        <p:txBody>
          <a:bodyPr/>
          <a:lstStyle/>
          <a:p>
            <a:endParaRPr lang="en-US"/>
          </a:p>
        </p:txBody>
      </p:sp>
      <p:sp>
        <p:nvSpPr>
          <p:cNvPr id="55" name="inset"/>
          <p:cNvSpPr/>
          <p:nvPr/>
        </p:nvSpPr>
        <p:spPr>
          <a:xfrm>
            <a:off x="5532120" y="3886200"/>
            <a:ext cx="2103120" cy="1508760"/>
          </a:xfrm>
          <a:prstGeom prst="roundRect">
            <a:avLst>
              <a:gd name="adj" fmla="val 6061"/>
            </a:avLst>
          </a:prstGeom>
          <a:solidFill>
            <a:schemeClr val="bg1"/>
          </a:solidFill>
          <a:ln w="15875">
            <a:solidFill>
              <a:schemeClr val="accent1"/>
            </a:solidFill>
            <a:prstDash val="solid"/>
          </a:ln>
          <a:effectLst>
            <a:outerShdw blurRad="76200" dist="19050" dir="5400000" algn="bl" rotWithShape="0">
              <a:srgbClr val="22306E">
                <a:alpha val="8000"/>
              </a:srgbClr>
            </a:outerShdw>
          </a:effectLst>
        </p:spPr>
        <p:txBody>
          <a:bodyPr/>
          <a:lstStyle/>
          <a:p>
            <a:endParaRPr lang="en-US"/>
          </a:p>
        </p:txBody>
      </p:sp>
      <p:sp>
        <p:nvSpPr>
          <p:cNvPr id="56" name="line"/>
          <p:cNvSpPr/>
          <p:nvPr/>
        </p:nvSpPr>
        <p:spPr>
          <a:xfrm>
            <a:off x="6724771" y="4258636"/>
            <a:ext cx="278977" cy="180316"/>
          </a:xfrm>
          <a:prstGeom prst="line">
            <a:avLst/>
          </a:prstGeom>
          <a:noFill/>
          <a:ln w="9525">
            <a:solidFill>
              <a:schemeClr val="accent1"/>
            </a:solidFill>
            <a:prstDash val="dash"/>
          </a:ln>
        </p:spPr>
        <p:txBody>
          <a:bodyPr/>
          <a:lstStyle/>
          <a:p>
            <a:endParaRPr lang="en-US"/>
          </a:p>
        </p:txBody>
      </p:sp>
      <p:sp>
        <p:nvSpPr>
          <p:cNvPr id="57" name="line"/>
          <p:cNvSpPr/>
          <p:nvPr/>
        </p:nvSpPr>
        <p:spPr>
          <a:xfrm>
            <a:off x="6724771" y="4258636"/>
            <a:ext cx="83562" cy="310350"/>
          </a:xfrm>
          <a:prstGeom prst="line">
            <a:avLst/>
          </a:prstGeom>
          <a:noFill/>
          <a:ln w="9525">
            <a:solidFill>
              <a:schemeClr val="accent1"/>
            </a:solidFill>
            <a:prstDash val="dash"/>
          </a:ln>
        </p:spPr>
        <p:txBody>
          <a:bodyPr/>
          <a:lstStyle/>
          <a:p>
            <a:endParaRPr lang="en-US"/>
          </a:p>
        </p:txBody>
      </p:sp>
      <p:sp>
        <p:nvSpPr>
          <p:cNvPr id="58" name="line"/>
          <p:cNvSpPr/>
          <p:nvPr/>
        </p:nvSpPr>
        <p:spPr>
          <a:xfrm>
            <a:off x="6724771" y="4258636"/>
            <a:ext cx="204363" cy="399828"/>
          </a:xfrm>
          <a:prstGeom prst="line">
            <a:avLst/>
          </a:prstGeom>
          <a:noFill/>
          <a:ln w="9525">
            <a:solidFill>
              <a:schemeClr val="accent1"/>
            </a:solidFill>
            <a:prstDash val="dash"/>
          </a:ln>
        </p:spPr>
        <p:txBody>
          <a:bodyPr/>
          <a:lstStyle/>
          <a:p>
            <a:endParaRPr lang="en-US"/>
          </a:p>
        </p:txBody>
      </p:sp>
      <p:sp>
        <p:nvSpPr>
          <p:cNvPr id="59" name="line"/>
          <p:cNvSpPr/>
          <p:nvPr/>
        </p:nvSpPr>
        <p:spPr>
          <a:xfrm flipH="1">
            <a:off x="6497851" y="4258636"/>
            <a:ext cx="226920" cy="377210"/>
          </a:xfrm>
          <a:prstGeom prst="line">
            <a:avLst/>
          </a:prstGeom>
          <a:noFill/>
          <a:ln w="9525">
            <a:solidFill>
              <a:schemeClr val="accent1"/>
            </a:solidFill>
            <a:prstDash val="dash"/>
          </a:ln>
        </p:spPr>
        <p:txBody>
          <a:bodyPr/>
          <a:lstStyle/>
          <a:p>
            <a:endParaRPr lang="en-US"/>
          </a:p>
        </p:txBody>
      </p:sp>
      <p:sp>
        <p:nvSpPr>
          <p:cNvPr id="60" name="line"/>
          <p:cNvSpPr/>
          <p:nvPr/>
        </p:nvSpPr>
        <p:spPr>
          <a:xfrm flipH="1">
            <a:off x="6563542" y="4258636"/>
            <a:ext cx="161229" cy="613568"/>
          </a:xfrm>
          <a:prstGeom prst="line">
            <a:avLst/>
          </a:prstGeom>
          <a:noFill/>
          <a:ln w="9525">
            <a:solidFill>
              <a:schemeClr val="accent1"/>
            </a:solidFill>
            <a:prstDash val="dash"/>
          </a:ln>
        </p:spPr>
        <p:txBody>
          <a:bodyPr/>
          <a:lstStyle/>
          <a:p>
            <a:endParaRPr lang="en-US"/>
          </a:p>
        </p:txBody>
      </p:sp>
      <p:sp>
        <p:nvSpPr>
          <p:cNvPr id="61" name="line"/>
          <p:cNvSpPr/>
          <p:nvPr/>
        </p:nvSpPr>
        <p:spPr>
          <a:xfrm flipH="1">
            <a:off x="6198461" y="4258636"/>
            <a:ext cx="526311" cy="504303"/>
          </a:xfrm>
          <a:prstGeom prst="line">
            <a:avLst/>
          </a:prstGeom>
          <a:noFill/>
          <a:ln w="9525">
            <a:solidFill>
              <a:schemeClr val="accent1"/>
            </a:solidFill>
            <a:prstDash val="dash"/>
          </a:ln>
        </p:spPr>
        <p:txBody>
          <a:bodyPr/>
          <a:lstStyle/>
          <a:p>
            <a:endParaRPr lang="en-US"/>
          </a:p>
        </p:txBody>
      </p:sp>
      <p:sp>
        <p:nvSpPr>
          <p:cNvPr id="62" name="ED node"/>
          <p:cNvSpPr/>
          <p:nvPr/>
        </p:nvSpPr>
        <p:spPr>
          <a:xfrm>
            <a:off x="6948884" y="4384088"/>
            <a:ext cx="109728" cy="109728"/>
          </a:xfrm>
          <a:prstGeom prst="ellipse">
            <a:avLst/>
          </a:prstGeom>
          <a:solidFill>
            <a:schemeClr val="tx2"/>
          </a:solidFill>
          <a:ln w="9525">
            <a:solidFill>
              <a:schemeClr val="bg1"/>
            </a:solidFill>
            <a:prstDash val="solid"/>
          </a:ln>
        </p:spPr>
        <p:txBody>
          <a:bodyPr/>
          <a:lstStyle/>
          <a:p>
            <a:endParaRPr lang="en-US"/>
          </a:p>
        </p:txBody>
      </p:sp>
      <p:sp>
        <p:nvSpPr>
          <p:cNvPr id="63" name="ED node"/>
          <p:cNvSpPr/>
          <p:nvPr/>
        </p:nvSpPr>
        <p:spPr>
          <a:xfrm>
            <a:off x="6753469" y="4514122"/>
            <a:ext cx="109728" cy="109728"/>
          </a:xfrm>
          <a:prstGeom prst="ellipse">
            <a:avLst/>
          </a:prstGeom>
          <a:solidFill>
            <a:schemeClr val="tx2"/>
          </a:solidFill>
          <a:ln w="9525">
            <a:solidFill>
              <a:schemeClr val="bg1"/>
            </a:solidFill>
            <a:prstDash val="solid"/>
          </a:ln>
        </p:spPr>
        <p:txBody>
          <a:bodyPr/>
          <a:lstStyle/>
          <a:p>
            <a:endParaRPr lang="en-US"/>
          </a:p>
        </p:txBody>
      </p:sp>
      <p:sp>
        <p:nvSpPr>
          <p:cNvPr id="64" name="ED node"/>
          <p:cNvSpPr/>
          <p:nvPr/>
        </p:nvSpPr>
        <p:spPr>
          <a:xfrm>
            <a:off x="6874270" y="4603600"/>
            <a:ext cx="109728" cy="109728"/>
          </a:xfrm>
          <a:prstGeom prst="ellipse">
            <a:avLst/>
          </a:prstGeom>
          <a:solidFill>
            <a:schemeClr val="tx2"/>
          </a:solidFill>
          <a:ln w="9525">
            <a:solidFill>
              <a:schemeClr val="bg1"/>
            </a:solidFill>
            <a:prstDash val="solid"/>
          </a:ln>
        </p:spPr>
        <p:txBody>
          <a:bodyPr/>
          <a:lstStyle/>
          <a:p>
            <a:endParaRPr lang="en-US"/>
          </a:p>
        </p:txBody>
      </p:sp>
      <p:sp>
        <p:nvSpPr>
          <p:cNvPr id="65" name="ED node"/>
          <p:cNvSpPr/>
          <p:nvPr/>
        </p:nvSpPr>
        <p:spPr>
          <a:xfrm>
            <a:off x="6442987" y="4580981"/>
            <a:ext cx="109728" cy="109728"/>
          </a:xfrm>
          <a:prstGeom prst="ellipse">
            <a:avLst/>
          </a:prstGeom>
          <a:solidFill>
            <a:schemeClr val="tx2"/>
          </a:solidFill>
          <a:ln w="9525">
            <a:solidFill>
              <a:schemeClr val="bg1"/>
            </a:solidFill>
            <a:prstDash val="solid"/>
          </a:ln>
        </p:spPr>
        <p:txBody>
          <a:bodyPr/>
          <a:lstStyle/>
          <a:p>
            <a:endParaRPr lang="en-US"/>
          </a:p>
        </p:txBody>
      </p:sp>
      <p:sp>
        <p:nvSpPr>
          <p:cNvPr id="66" name="ED node"/>
          <p:cNvSpPr/>
          <p:nvPr/>
        </p:nvSpPr>
        <p:spPr>
          <a:xfrm>
            <a:off x="6508678" y="4817339"/>
            <a:ext cx="109728" cy="109728"/>
          </a:xfrm>
          <a:prstGeom prst="ellipse">
            <a:avLst/>
          </a:prstGeom>
          <a:solidFill>
            <a:schemeClr val="tx2"/>
          </a:solidFill>
          <a:ln w="9525">
            <a:solidFill>
              <a:schemeClr val="bg1"/>
            </a:solidFill>
            <a:prstDash val="solid"/>
          </a:ln>
        </p:spPr>
        <p:txBody>
          <a:bodyPr/>
          <a:lstStyle/>
          <a:p>
            <a:endParaRPr lang="en-US"/>
          </a:p>
        </p:txBody>
      </p:sp>
      <p:sp>
        <p:nvSpPr>
          <p:cNvPr id="67" name="ED node"/>
          <p:cNvSpPr/>
          <p:nvPr/>
        </p:nvSpPr>
        <p:spPr>
          <a:xfrm>
            <a:off x="6143597" y="4708074"/>
            <a:ext cx="109728" cy="109728"/>
          </a:xfrm>
          <a:prstGeom prst="ellipse">
            <a:avLst/>
          </a:prstGeom>
          <a:solidFill>
            <a:schemeClr val="tx2"/>
          </a:solidFill>
          <a:ln w="9525">
            <a:solidFill>
              <a:schemeClr val="bg1"/>
            </a:solidFill>
            <a:prstDash val="solid"/>
          </a:ln>
        </p:spPr>
        <p:txBody>
          <a:bodyPr/>
          <a:lstStyle/>
          <a:p>
            <a:endParaRPr lang="en-US"/>
          </a:p>
        </p:txBody>
      </p:sp>
      <p:sp>
        <p:nvSpPr>
          <p:cNvPr id="68" name="hub"/>
          <p:cNvSpPr/>
          <p:nvPr/>
        </p:nvSpPr>
        <p:spPr>
          <a:xfrm>
            <a:off x="6624187" y="4158052"/>
            <a:ext cx="201168" cy="201168"/>
          </a:xfrm>
          <a:prstGeom prst="ellipse">
            <a:avLst/>
          </a:prstGeom>
          <a:solidFill>
            <a:schemeClr val="accent1"/>
          </a:solidFill>
          <a:ln w="15875">
            <a:solidFill>
              <a:schemeClr val="bg1"/>
            </a:solidFill>
            <a:prstDash val="solid"/>
          </a:ln>
        </p:spPr>
        <p:txBody>
          <a:bodyPr/>
          <a:lstStyle/>
          <a:p>
            <a:endParaRPr lang="en-US"/>
          </a:p>
        </p:txBody>
      </p:sp>
      <p:sp>
        <p:nvSpPr>
          <p:cNvPr id="69" name="Text 62"/>
          <p:cNvSpPr txBox="1"/>
          <p:nvPr/>
        </p:nvSpPr>
        <p:spPr>
          <a:xfrm>
            <a:off x="6176131" y="3984316"/>
            <a:ext cx="1097280" cy="146304"/>
          </a:xfrm>
          <a:prstGeom prst="rect">
            <a:avLst/>
          </a:prstGeom>
          <a:noFill/>
          <a:ln/>
        </p:spPr>
        <p:txBody>
          <a:bodyPr wrap="square" lIns="0" tIns="0" rIns="0" bIns="0" rtlCol="0" anchor="t"/>
          <a:lstStyle/>
          <a:p>
            <a:pPr marL="0" indent="0" algn="ctr">
              <a:buNone/>
            </a:pPr>
            <a:r>
              <a:rPr lang="en-US" sz="800" b="1" dirty="0">
                <a:solidFill>
                  <a:schemeClr val="accent1"/>
                </a:solidFill>
              </a:rPr>
              <a:t>MIP hub, CSCS Lugano</a:t>
            </a:r>
            <a:endParaRPr lang="en-US" sz="800" dirty="0"/>
          </a:p>
        </p:txBody>
      </p:sp>
      <p:sp>
        <p:nvSpPr>
          <p:cNvPr id="70" name="Text 63"/>
          <p:cNvSpPr txBox="1"/>
          <p:nvPr/>
        </p:nvSpPr>
        <p:spPr>
          <a:xfrm>
            <a:off x="7086044" y="4365800"/>
            <a:ext cx="548640" cy="146304"/>
          </a:xfrm>
          <a:prstGeom prst="rect">
            <a:avLst/>
          </a:prstGeom>
          <a:noFill/>
          <a:ln/>
        </p:spPr>
        <p:txBody>
          <a:bodyPr wrap="square" lIns="0" tIns="0" rIns="0" bIns="0" rtlCol="0" anchor="t"/>
          <a:lstStyle/>
          <a:p>
            <a:pPr marL="0" indent="0" algn="l">
              <a:buNone/>
            </a:pPr>
            <a:r>
              <a:rPr lang="en-US" sz="800" dirty="0">
                <a:solidFill>
                  <a:schemeClr val="tx2"/>
                </a:solidFill>
              </a:rPr>
              <a:t>Bergamo</a:t>
            </a:r>
            <a:endParaRPr lang="en-US" sz="800" dirty="0"/>
          </a:p>
        </p:txBody>
      </p:sp>
      <p:sp>
        <p:nvSpPr>
          <p:cNvPr id="71" name="Text 64"/>
          <p:cNvSpPr txBox="1"/>
          <p:nvPr/>
        </p:nvSpPr>
        <p:spPr>
          <a:xfrm>
            <a:off x="6890629" y="4495834"/>
            <a:ext cx="548640" cy="146304"/>
          </a:xfrm>
          <a:prstGeom prst="rect">
            <a:avLst/>
          </a:prstGeom>
          <a:noFill/>
          <a:ln/>
        </p:spPr>
        <p:txBody>
          <a:bodyPr wrap="square" lIns="0" tIns="0" rIns="0" bIns="0" rtlCol="0" anchor="t"/>
          <a:lstStyle/>
          <a:p>
            <a:pPr marL="0" indent="0" algn="l">
              <a:buNone/>
            </a:pPr>
            <a:r>
              <a:rPr lang="en-US" sz="800" dirty="0">
                <a:solidFill>
                  <a:schemeClr val="tx2"/>
                </a:solidFill>
              </a:rPr>
              <a:t>Milan, 2</a:t>
            </a:r>
            <a:endParaRPr lang="en-US" sz="800" dirty="0"/>
          </a:p>
        </p:txBody>
      </p:sp>
      <p:sp>
        <p:nvSpPr>
          <p:cNvPr id="72" name="Text 65"/>
          <p:cNvSpPr txBox="1"/>
          <p:nvPr/>
        </p:nvSpPr>
        <p:spPr>
          <a:xfrm>
            <a:off x="7011430" y="4631032"/>
            <a:ext cx="457200" cy="146304"/>
          </a:xfrm>
          <a:prstGeom prst="rect">
            <a:avLst/>
          </a:prstGeom>
          <a:noFill/>
          <a:ln/>
        </p:spPr>
        <p:txBody>
          <a:bodyPr wrap="square" lIns="0" tIns="0" rIns="0" bIns="0" rtlCol="0" anchor="t"/>
          <a:lstStyle/>
          <a:p>
            <a:pPr marL="0" indent="0" algn="l">
              <a:buNone/>
            </a:pPr>
            <a:r>
              <a:rPr lang="en-US" sz="800" dirty="0">
                <a:solidFill>
                  <a:schemeClr val="tx2"/>
                </a:solidFill>
              </a:rPr>
              <a:t>Lodi</a:t>
            </a:r>
            <a:endParaRPr lang="en-US" sz="800" dirty="0"/>
          </a:p>
        </p:txBody>
      </p:sp>
      <p:sp>
        <p:nvSpPr>
          <p:cNvPr id="73" name="Text 66"/>
          <p:cNvSpPr txBox="1"/>
          <p:nvPr/>
        </p:nvSpPr>
        <p:spPr>
          <a:xfrm>
            <a:off x="5876059" y="4370669"/>
            <a:ext cx="548640" cy="146304"/>
          </a:xfrm>
          <a:prstGeom prst="rect">
            <a:avLst/>
          </a:prstGeom>
          <a:noFill/>
          <a:ln/>
        </p:spPr>
        <p:txBody>
          <a:bodyPr wrap="square" lIns="0" tIns="0" rIns="0" bIns="0" rtlCol="0" anchor="t"/>
          <a:lstStyle/>
          <a:p>
            <a:pPr marL="0" indent="0" algn="r">
              <a:buNone/>
            </a:pPr>
            <a:r>
              <a:rPr lang="en-US" sz="800" dirty="0">
                <a:solidFill>
                  <a:schemeClr val="tx2"/>
                </a:solidFill>
              </a:rPr>
              <a:t>Vercelli</a:t>
            </a:r>
            <a:endParaRPr lang="en-US" sz="800" dirty="0"/>
          </a:p>
        </p:txBody>
      </p:sp>
      <p:sp>
        <p:nvSpPr>
          <p:cNvPr id="74" name="Text 67"/>
          <p:cNvSpPr txBox="1"/>
          <p:nvPr/>
        </p:nvSpPr>
        <p:spPr>
          <a:xfrm>
            <a:off x="6645838" y="4799051"/>
            <a:ext cx="640080" cy="146304"/>
          </a:xfrm>
          <a:prstGeom prst="rect">
            <a:avLst/>
          </a:prstGeom>
          <a:noFill/>
          <a:ln/>
        </p:spPr>
        <p:txBody>
          <a:bodyPr wrap="square" lIns="0" tIns="0" rIns="0" bIns="0" rtlCol="0" anchor="t"/>
          <a:lstStyle/>
          <a:p>
            <a:pPr marL="0" indent="0" algn="l">
              <a:buNone/>
            </a:pPr>
            <a:r>
              <a:rPr lang="en-US" sz="800" dirty="0">
                <a:solidFill>
                  <a:schemeClr val="tx2"/>
                </a:solidFill>
              </a:rPr>
              <a:t>Alessandria</a:t>
            </a:r>
            <a:endParaRPr lang="en-US" sz="800" dirty="0"/>
          </a:p>
        </p:txBody>
      </p:sp>
      <p:sp>
        <p:nvSpPr>
          <p:cNvPr id="75" name="Text 68"/>
          <p:cNvSpPr txBox="1"/>
          <p:nvPr/>
        </p:nvSpPr>
        <p:spPr>
          <a:xfrm>
            <a:off x="5832701" y="4845234"/>
            <a:ext cx="731520" cy="146304"/>
          </a:xfrm>
          <a:prstGeom prst="rect">
            <a:avLst/>
          </a:prstGeom>
          <a:noFill/>
          <a:ln/>
        </p:spPr>
        <p:txBody>
          <a:bodyPr wrap="square" lIns="0" tIns="0" rIns="0" bIns="0" rtlCol="0" anchor="t"/>
          <a:lstStyle/>
          <a:p>
            <a:pPr marL="0" indent="0" algn="ctr">
              <a:buNone/>
            </a:pPr>
            <a:r>
              <a:rPr lang="en-US" sz="800" dirty="0">
                <a:solidFill>
                  <a:schemeClr val="tx2"/>
                </a:solidFill>
              </a:rPr>
              <a:t>Turin area, 4</a:t>
            </a:r>
            <a:endParaRPr lang="en-US" sz="800" dirty="0"/>
          </a:p>
        </p:txBody>
      </p:sp>
      <p:sp>
        <p:nvSpPr>
          <p:cNvPr id="76" name="Text 69"/>
          <p:cNvSpPr txBox="1"/>
          <p:nvPr/>
        </p:nvSpPr>
        <p:spPr>
          <a:xfrm>
            <a:off x="5623560" y="5175504"/>
            <a:ext cx="1920240" cy="182880"/>
          </a:xfrm>
          <a:prstGeom prst="rect">
            <a:avLst/>
          </a:prstGeom>
          <a:noFill/>
          <a:ln/>
        </p:spPr>
        <p:txBody>
          <a:bodyPr wrap="square" lIns="0" tIns="0" rIns="0" bIns="0" rtlCol="0" anchor="t"/>
          <a:lstStyle/>
          <a:p>
            <a:pPr marL="0" indent="0" algn="ctr">
              <a:buNone/>
            </a:pPr>
            <a:r>
              <a:rPr lang="en-US" sz="850" i="1" dirty="0">
                <a:solidFill>
                  <a:schemeClr val="accent5"/>
                </a:solidFill>
              </a:rPr>
              <a:t>Lombardy and Piedmont: 10 of the 17 EDs</a:t>
            </a:r>
            <a:endParaRPr lang="en-US" sz="850" dirty="0"/>
          </a:p>
        </p:txBody>
      </p:sp>
      <p:sp>
        <p:nvSpPr>
          <p:cNvPr id="77" name="arrow"/>
          <p:cNvSpPr/>
          <p:nvPr/>
        </p:nvSpPr>
        <p:spPr>
          <a:xfrm>
            <a:off x="5029200" y="2286000"/>
            <a:ext cx="3088160" cy="1402944"/>
          </a:xfrm>
          <a:prstGeom prst="line">
            <a:avLst/>
          </a:prstGeom>
          <a:noFill/>
          <a:ln w="19050">
            <a:solidFill>
              <a:schemeClr val="tx2"/>
            </a:solidFill>
            <a:prstDash val="solid"/>
            <a:tailEnd type="triangle"/>
          </a:ln>
        </p:spPr>
        <p:txBody>
          <a:bodyPr/>
          <a:lstStyle/>
          <a:p>
            <a:endParaRPr lang="en-US"/>
          </a:p>
        </p:txBody>
      </p:sp>
      <p:sp>
        <p:nvSpPr>
          <p:cNvPr id="78" name="Text 71"/>
          <p:cNvSpPr txBox="1"/>
          <p:nvPr/>
        </p:nvSpPr>
        <p:spPr>
          <a:xfrm>
            <a:off x="5989320" y="2487168"/>
            <a:ext cx="1188720" cy="274320"/>
          </a:xfrm>
          <a:prstGeom prst="rect">
            <a:avLst/>
          </a:prstGeom>
          <a:noFill/>
          <a:ln/>
        </p:spPr>
        <p:txBody>
          <a:bodyPr wrap="square" lIns="0" tIns="0" rIns="0" bIns="0" rtlCol="0" anchor="t"/>
          <a:lstStyle/>
          <a:p>
            <a:pPr marL="0" indent="0">
              <a:buNone/>
            </a:pPr>
            <a:r>
              <a:rPr lang="en-US" sz="1000" b="1" dirty="0">
                <a:solidFill>
                  <a:schemeClr val="tx2"/>
                </a:solidFill>
              </a:rPr>
              <a:t>the question</a:t>
            </a:r>
            <a:endParaRPr lang="en-US" sz="1000" dirty="0"/>
          </a:p>
        </p:txBody>
      </p:sp>
      <p:sp>
        <p:nvSpPr>
          <p:cNvPr id="79" name="legend"/>
          <p:cNvSpPr/>
          <p:nvPr/>
        </p:nvSpPr>
        <p:spPr>
          <a:xfrm>
            <a:off x="9646920" y="1865376"/>
            <a:ext cx="201168" cy="146304"/>
          </a:xfrm>
          <a:prstGeom prst="rect">
            <a:avLst/>
          </a:prstGeom>
          <a:solidFill>
            <a:srgbClr val="C9D0EE"/>
          </a:solidFill>
          <a:ln w="12700">
            <a:solidFill>
              <a:srgbClr val="C9D0EE"/>
            </a:solidFill>
            <a:prstDash val="solid"/>
          </a:ln>
        </p:spPr>
        <p:txBody>
          <a:bodyPr/>
          <a:lstStyle/>
          <a:p>
            <a:endParaRPr lang="en-US"/>
          </a:p>
        </p:txBody>
      </p:sp>
      <p:sp>
        <p:nvSpPr>
          <p:cNvPr id="80" name="Text 73"/>
          <p:cNvSpPr txBox="1"/>
          <p:nvPr/>
        </p:nvSpPr>
        <p:spPr>
          <a:xfrm>
            <a:off x="9921240" y="1810512"/>
            <a:ext cx="1737360" cy="256032"/>
          </a:xfrm>
          <a:prstGeom prst="rect">
            <a:avLst/>
          </a:prstGeom>
          <a:noFill/>
          <a:ln/>
        </p:spPr>
        <p:txBody>
          <a:bodyPr wrap="square" lIns="0" tIns="0" rIns="0" bIns="0" rtlCol="0" anchor="t"/>
          <a:lstStyle/>
          <a:p>
            <a:pPr marL="0" indent="0">
              <a:buNone/>
            </a:pPr>
            <a:r>
              <a:rPr lang="en-US" sz="950" dirty="0">
                <a:solidFill>
                  <a:schemeClr val="tx1"/>
                </a:solidFill>
              </a:rPr>
              <a:t>EDs in the data model</a:t>
            </a:r>
            <a:endParaRPr lang="en-US" sz="950" dirty="0"/>
          </a:p>
        </p:txBody>
      </p:sp>
      <p:sp>
        <p:nvSpPr>
          <p:cNvPr id="81" name="legend"/>
          <p:cNvSpPr/>
          <p:nvPr/>
        </p:nvSpPr>
        <p:spPr>
          <a:xfrm>
            <a:off x="9646920" y="2103120"/>
            <a:ext cx="201168" cy="146304"/>
          </a:xfrm>
          <a:prstGeom prst="rect">
            <a:avLst/>
          </a:prstGeom>
          <a:solidFill>
            <a:srgbClr val="E1E5F5"/>
          </a:solidFill>
          <a:ln w="12700">
            <a:solidFill>
              <a:srgbClr val="E1E5F5"/>
            </a:solidFill>
            <a:prstDash val="solid"/>
          </a:ln>
        </p:spPr>
        <p:txBody>
          <a:bodyPr/>
          <a:lstStyle/>
          <a:p>
            <a:endParaRPr lang="en-US"/>
          </a:p>
        </p:txBody>
      </p:sp>
      <p:sp>
        <p:nvSpPr>
          <p:cNvPr id="82" name="Text 75"/>
          <p:cNvSpPr txBox="1"/>
          <p:nvPr/>
        </p:nvSpPr>
        <p:spPr>
          <a:xfrm>
            <a:off x="9921240" y="2048256"/>
            <a:ext cx="1737360" cy="256032"/>
          </a:xfrm>
          <a:prstGeom prst="rect">
            <a:avLst/>
          </a:prstGeom>
          <a:noFill/>
          <a:ln/>
        </p:spPr>
        <p:txBody>
          <a:bodyPr wrap="square" lIns="0" tIns="0" rIns="0" bIns="0" rtlCol="0" anchor="t"/>
          <a:lstStyle/>
          <a:p>
            <a:pPr marL="0" indent="0">
              <a:buNone/>
            </a:pPr>
            <a:r>
              <a:rPr lang="en-US" sz="950" dirty="0">
                <a:solidFill>
                  <a:schemeClr val="tx1"/>
                </a:solidFill>
              </a:rPr>
              <a:t>other eCREAM countries</a:t>
            </a:r>
            <a:endParaRPr lang="en-US" sz="950" dirty="0"/>
          </a:p>
        </p:txBody>
      </p:sp>
      <p:sp>
        <p:nvSpPr>
          <p:cNvPr id="83" name="legend"/>
          <p:cNvSpPr/>
          <p:nvPr/>
        </p:nvSpPr>
        <p:spPr>
          <a:xfrm>
            <a:off x="9674352" y="2340864"/>
            <a:ext cx="146304" cy="146304"/>
          </a:xfrm>
          <a:prstGeom prst="ellipse">
            <a:avLst/>
          </a:prstGeom>
          <a:solidFill>
            <a:schemeClr val="bg1"/>
          </a:solidFill>
          <a:ln w="19050">
            <a:solidFill>
              <a:schemeClr val="accent1"/>
            </a:solidFill>
            <a:prstDash val="solid"/>
          </a:ln>
        </p:spPr>
        <p:txBody>
          <a:bodyPr/>
          <a:lstStyle/>
          <a:p>
            <a:endParaRPr lang="en-US"/>
          </a:p>
        </p:txBody>
      </p:sp>
      <p:sp>
        <p:nvSpPr>
          <p:cNvPr id="84" name="Text 77"/>
          <p:cNvSpPr txBox="1"/>
          <p:nvPr/>
        </p:nvSpPr>
        <p:spPr>
          <a:xfrm>
            <a:off x="9921240" y="2286000"/>
            <a:ext cx="1737360" cy="256032"/>
          </a:xfrm>
          <a:prstGeom prst="rect">
            <a:avLst/>
          </a:prstGeom>
          <a:noFill/>
          <a:ln/>
        </p:spPr>
        <p:txBody>
          <a:bodyPr wrap="square" lIns="0" tIns="0" rIns="0" bIns="0" rtlCol="0" anchor="t"/>
          <a:lstStyle/>
          <a:p>
            <a:pPr marL="0" indent="0">
              <a:buNone/>
            </a:pPr>
            <a:r>
              <a:rPr lang="en-US" sz="950" dirty="0">
                <a:solidFill>
                  <a:schemeClr val="tx1"/>
                </a:solidFill>
              </a:rPr>
              <a:t>joining after local clearance</a:t>
            </a:r>
            <a:endParaRPr lang="en-US" sz="950" dirty="0"/>
          </a:p>
        </p:txBody>
      </p:sp>
      <p:sp>
        <p:nvSpPr>
          <p:cNvPr id="85" name="Text 78"/>
          <p:cNvSpPr txBox="1"/>
          <p:nvPr/>
        </p:nvSpPr>
        <p:spPr>
          <a:xfrm>
            <a:off x="9646920" y="2542032"/>
            <a:ext cx="2011680" cy="256032"/>
          </a:xfrm>
          <a:prstGeom prst="rect">
            <a:avLst/>
          </a:prstGeom>
          <a:noFill/>
          <a:ln/>
        </p:spPr>
        <p:txBody>
          <a:bodyPr wrap="square" lIns="0" tIns="0" rIns="0" bIns="0" rtlCol="0" anchor="t"/>
          <a:lstStyle/>
          <a:p>
            <a:pPr marL="0" indent="0">
              <a:buNone/>
            </a:pPr>
            <a:r>
              <a:rPr lang="en-US" sz="950" i="1" dirty="0">
                <a:solidFill>
                  <a:schemeClr val="accent5"/>
                </a:solidFill>
              </a:rPr>
              <a:t>17 EDs prepared, one hub</a:t>
            </a:r>
            <a:endParaRPr lang="en-US" sz="950" dirty="0"/>
          </a:p>
        </p:txBody>
      </p:sp>
      <p:sp>
        <p:nvSpPr>
          <p:cNvPr id="86" name="message"/>
          <p:cNvSpPr/>
          <p:nvPr/>
        </p:nvSpPr>
        <p:spPr>
          <a:xfrm>
            <a:off x="548640" y="5532120"/>
            <a:ext cx="11109960" cy="749808"/>
          </a:xfrm>
          <a:prstGeom prst="roundRect">
            <a:avLst>
              <a:gd name="adj" fmla="val 9756"/>
            </a:avLst>
          </a:prstGeom>
          <a:solidFill>
            <a:schemeClr val="accent6"/>
          </a:solidFill>
          <a:ln w="9525">
            <a:solidFill>
              <a:schemeClr val="accent6"/>
            </a:solidFill>
            <a:prstDash val="solid"/>
          </a:ln>
        </p:spPr>
        <p:txBody>
          <a:bodyPr/>
          <a:lstStyle/>
          <a:p>
            <a:endParaRPr lang="en-US"/>
          </a:p>
        </p:txBody>
      </p:sp>
      <p:sp>
        <p:nvSpPr>
          <p:cNvPr id="87" name="Text 80"/>
          <p:cNvSpPr txBox="1"/>
          <p:nvPr/>
        </p:nvSpPr>
        <p:spPr>
          <a:xfrm>
            <a:off x="777240" y="5532120"/>
            <a:ext cx="10698480" cy="749808"/>
          </a:xfrm>
          <a:prstGeom prst="rect">
            <a:avLst/>
          </a:prstGeom>
          <a:noFill/>
          <a:ln/>
        </p:spPr>
        <p:txBody>
          <a:bodyPr wrap="square" lIns="0" tIns="0" rIns="0" bIns="0" rtlCol="0" anchor="ctr"/>
          <a:lstStyle/>
          <a:p>
            <a:pPr marL="0" indent="0">
              <a:buNone/>
            </a:pPr>
            <a:r>
              <a:rPr lang="en-US" sz="1350" b="1" dirty="0">
                <a:solidFill>
                  <a:schemeClr val="tx2"/>
                </a:solidFill>
              </a:rPr>
              <a:t>Nothing but the result travels. </a:t>
            </a:r>
            <a:r>
              <a:rPr lang="en-US" sz="1350" dirty="0">
                <a:solidFill>
                  <a:schemeClr val="tx1"/>
                </a:solidFill>
              </a:rPr>
              <a:t>Seventeen departments in three countries today, more to come, answer the same question from where their data live; the platform combines the answers. There is no central database of patients to protect, because there is none.</a:t>
            </a:r>
            <a:endParaRPr lang="en-US" sz="1350" dirty="0"/>
          </a:p>
        </p:txBody>
      </p:sp>
      <p:sp>
        <p:nvSpPr>
          <p:cNvPr id="88"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THE PLATFORM</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The Medical Informatics Platform, in one slide</a:t>
            </a:r>
            <a:endParaRPr lang="en-US" sz="3000" dirty="0"/>
          </a:p>
        </p:txBody>
      </p:sp>
      <p:sp>
        <p:nvSpPr>
          <p:cNvPr id="4" name="icon circle"/>
          <p:cNvSpPr/>
          <p:nvPr/>
        </p:nvSpPr>
        <p:spPr>
          <a:xfrm>
            <a:off x="548640" y="1783080"/>
            <a:ext cx="530352" cy="530352"/>
          </a:xfrm>
          <a:prstGeom prst="ellipse">
            <a:avLst/>
          </a:prstGeom>
          <a:solidFill>
            <a:schemeClr val="accent6"/>
          </a:solidFill>
          <a:ln w="12700">
            <a:solidFill>
              <a:schemeClr val="accent6"/>
            </a:solidFill>
            <a:prstDash val="solid"/>
          </a:ln>
        </p:spPr>
        <p:txBody>
          <a:bodyPr/>
          <a:lstStyle/>
          <a:p>
            <a:endParaRPr lang="en-US"/>
          </a:p>
        </p:txBody>
      </p:sp>
      <p:pic>
        <p:nvPicPr>
          <p:cNvPr id="5" name="icon" descr="preencoded.png"/>
          <p:cNvPicPr>
            <a:picLocks noChangeAspect="1"/>
          </p:cNvPicPr>
          <p:nvPr/>
        </p:nvPicPr>
        <p:blipFill>
          <a:blip r:embed="rId3"/>
          <a:stretch>
            <a:fillRect/>
          </a:stretch>
        </p:blipFill>
        <p:spPr>
          <a:xfrm>
            <a:off x="675924" y="1910364"/>
            <a:ext cx="275783" cy="275783"/>
          </a:xfrm>
          <a:prstGeom prst="rect">
            <a:avLst/>
          </a:prstGeom>
        </p:spPr>
      </p:pic>
      <p:sp>
        <p:nvSpPr>
          <p:cNvPr id="6" name="Text 3"/>
          <p:cNvSpPr txBox="1"/>
          <p:nvPr/>
        </p:nvSpPr>
        <p:spPr>
          <a:xfrm>
            <a:off x="1234440" y="1737360"/>
            <a:ext cx="4937760" cy="329184"/>
          </a:xfrm>
          <a:prstGeom prst="rect">
            <a:avLst/>
          </a:prstGeom>
          <a:noFill/>
          <a:ln/>
        </p:spPr>
        <p:txBody>
          <a:bodyPr wrap="square" lIns="0" tIns="0" rIns="0" bIns="0" rtlCol="0" anchor="t"/>
          <a:lstStyle/>
          <a:p>
            <a:pPr marL="0" indent="0">
              <a:buNone/>
            </a:pPr>
            <a:r>
              <a:rPr lang="en-US" sz="1450" b="1" dirty="0">
                <a:solidFill>
                  <a:schemeClr val="tx2"/>
                </a:solidFill>
              </a:rPr>
              <a:t>Open source, born in the Human Brain Project</a:t>
            </a:r>
            <a:endParaRPr lang="en-US" sz="1450" dirty="0"/>
          </a:p>
        </p:txBody>
      </p:sp>
      <p:sp>
        <p:nvSpPr>
          <p:cNvPr id="7" name="Text 4"/>
          <p:cNvSpPr txBox="1"/>
          <p:nvPr/>
        </p:nvSpPr>
        <p:spPr>
          <a:xfrm>
            <a:off x="1234440" y="2039112"/>
            <a:ext cx="4937760" cy="411480"/>
          </a:xfrm>
          <a:prstGeom prst="rect">
            <a:avLst/>
          </a:prstGeom>
          <a:noFill/>
          <a:ln/>
        </p:spPr>
        <p:txBody>
          <a:bodyPr wrap="square" lIns="0" tIns="0" rIns="0" bIns="0" rtlCol="0" anchor="t"/>
          <a:lstStyle/>
          <a:p>
            <a:pPr marL="0" indent="0">
              <a:buNone/>
            </a:pPr>
            <a:r>
              <a:rPr lang="en-US" sz="1200" dirty="0">
                <a:solidFill>
                  <a:schemeClr val="tx1"/>
                </a:solidFill>
              </a:rPr>
              <a:t>built for neuroscience, now a general clinical-data service</a:t>
            </a:r>
            <a:endParaRPr lang="en-US" sz="1200" dirty="0"/>
          </a:p>
        </p:txBody>
      </p:sp>
      <p:sp>
        <p:nvSpPr>
          <p:cNvPr id="8" name="icon circle"/>
          <p:cNvSpPr/>
          <p:nvPr/>
        </p:nvSpPr>
        <p:spPr>
          <a:xfrm>
            <a:off x="548640" y="2514600"/>
            <a:ext cx="530352" cy="530352"/>
          </a:xfrm>
          <a:prstGeom prst="ellipse">
            <a:avLst/>
          </a:prstGeom>
          <a:solidFill>
            <a:schemeClr val="accent6"/>
          </a:solidFill>
          <a:ln w="12700">
            <a:solidFill>
              <a:schemeClr val="accent6"/>
            </a:solidFill>
            <a:prstDash val="solid"/>
          </a:ln>
        </p:spPr>
        <p:txBody>
          <a:bodyPr/>
          <a:lstStyle/>
          <a:p>
            <a:endParaRPr lang="en-US"/>
          </a:p>
        </p:txBody>
      </p:sp>
      <p:pic>
        <p:nvPicPr>
          <p:cNvPr id="9" name="icon" descr="preencoded.png"/>
          <p:cNvPicPr>
            <a:picLocks noChangeAspect="1"/>
          </p:cNvPicPr>
          <p:nvPr/>
        </p:nvPicPr>
        <p:blipFill>
          <a:blip r:embed="rId4"/>
          <a:stretch>
            <a:fillRect/>
          </a:stretch>
        </p:blipFill>
        <p:spPr>
          <a:xfrm>
            <a:off x="675924" y="2641884"/>
            <a:ext cx="275783" cy="275783"/>
          </a:xfrm>
          <a:prstGeom prst="rect">
            <a:avLst/>
          </a:prstGeom>
        </p:spPr>
      </p:pic>
      <p:sp>
        <p:nvSpPr>
          <p:cNvPr id="10" name="Text 6"/>
          <p:cNvSpPr txBox="1"/>
          <p:nvPr/>
        </p:nvSpPr>
        <p:spPr>
          <a:xfrm>
            <a:off x="1234440" y="2468880"/>
            <a:ext cx="4937760" cy="329184"/>
          </a:xfrm>
          <a:prstGeom prst="rect">
            <a:avLst/>
          </a:prstGeom>
          <a:noFill/>
          <a:ln/>
        </p:spPr>
        <p:txBody>
          <a:bodyPr wrap="square" lIns="0" tIns="0" rIns="0" bIns="0" rtlCol="0" anchor="t"/>
          <a:lstStyle/>
          <a:p>
            <a:pPr marL="0" indent="0">
              <a:buNone/>
            </a:pPr>
            <a:r>
              <a:rPr lang="en-US" sz="1450" b="1" dirty="0">
                <a:solidFill>
                  <a:schemeClr val="tx2"/>
                </a:solidFill>
              </a:rPr>
              <a:t>A service of EBRAINS, the European research infrastructure</a:t>
            </a:r>
            <a:endParaRPr lang="en-US" sz="1450" dirty="0"/>
          </a:p>
        </p:txBody>
      </p:sp>
      <p:sp>
        <p:nvSpPr>
          <p:cNvPr id="11" name="Text 7"/>
          <p:cNvSpPr txBox="1"/>
          <p:nvPr/>
        </p:nvSpPr>
        <p:spPr>
          <a:xfrm>
            <a:off x="1234440" y="2770632"/>
            <a:ext cx="4937760" cy="411480"/>
          </a:xfrm>
          <a:prstGeom prst="rect">
            <a:avLst/>
          </a:prstGeom>
          <a:noFill/>
          <a:ln/>
        </p:spPr>
        <p:txBody>
          <a:bodyPr wrap="square" lIns="0" tIns="0" rIns="0" bIns="0" rtlCol="0" anchor="t"/>
          <a:lstStyle/>
          <a:p>
            <a:pPr marL="0" indent="0">
              <a:buNone/>
            </a:pPr>
            <a:r>
              <a:rPr lang="en-US" sz="1200" dirty="0">
                <a:solidFill>
                  <a:schemeClr val="tx1"/>
                </a:solidFill>
              </a:rPr>
              <a:t>nodes hosted at CSCS in Lugano, or inside the hospital</a:t>
            </a:r>
            <a:endParaRPr lang="en-US" sz="1200" dirty="0"/>
          </a:p>
        </p:txBody>
      </p:sp>
      <p:sp>
        <p:nvSpPr>
          <p:cNvPr id="12" name="icon circle"/>
          <p:cNvSpPr/>
          <p:nvPr/>
        </p:nvSpPr>
        <p:spPr>
          <a:xfrm>
            <a:off x="548640" y="3246120"/>
            <a:ext cx="530352" cy="530352"/>
          </a:xfrm>
          <a:prstGeom prst="ellipse">
            <a:avLst/>
          </a:prstGeom>
          <a:solidFill>
            <a:schemeClr val="accent6"/>
          </a:solidFill>
          <a:ln w="12700">
            <a:solidFill>
              <a:schemeClr val="accent6"/>
            </a:solidFill>
            <a:prstDash val="solid"/>
          </a:ln>
        </p:spPr>
        <p:txBody>
          <a:bodyPr/>
          <a:lstStyle/>
          <a:p>
            <a:endParaRPr lang="en-US"/>
          </a:p>
        </p:txBody>
      </p:sp>
      <p:pic>
        <p:nvPicPr>
          <p:cNvPr id="13" name="icon" descr="preencoded.png"/>
          <p:cNvPicPr>
            <a:picLocks noChangeAspect="1"/>
          </p:cNvPicPr>
          <p:nvPr/>
        </p:nvPicPr>
        <p:blipFill>
          <a:blip r:embed="rId5"/>
          <a:stretch>
            <a:fillRect/>
          </a:stretch>
        </p:blipFill>
        <p:spPr>
          <a:xfrm>
            <a:off x="675924" y="3373404"/>
            <a:ext cx="275783" cy="275783"/>
          </a:xfrm>
          <a:prstGeom prst="rect">
            <a:avLst/>
          </a:prstGeom>
        </p:spPr>
      </p:pic>
      <p:sp>
        <p:nvSpPr>
          <p:cNvPr id="14" name="Text 9"/>
          <p:cNvSpPr txBox="1"/>
          <p:nvPr/>
        </p:nvSpPr>
        <p:spPr>
          <a:xfrm>
            <a:off x="1234440" y="3200400"/>
            <a:ext cx="4937760" cy="329184"/>
          </a:xfrm>
          <a:prstGeom prst="rect">
            <a:avLst/>
          </a:prstGeom>
          <a:noFill/>
          <a:ln/>
        </p:spPr>
        <p:txBody>
          <a:bodyPr wrap="square" lIns="0" tIns="0" rIns="0" bIns="0" rtlCol="0" anchor="t"/>
          <a:lstStyle/>
          <a:p>
            <a:pPr marL="0" indent="0">
              <a:buNone/>
            </a:pPr>
            <a:r>
              <a:rPr lang="en-US" sz="1450" b="1" dirty="0">
                <a:solidFill>
                  <a:schemeClr val="tx2"/>
                </a:solidFill>
              </a:rPr>
              <a:t>A web interface, nothing to install</a:t>
            </a:r>
            <a:endParaRPr lang="en-US" sz="1450" dirty="0"/>
          </a:p>
        </p:txBody>
      </p:sp>
      <p:sp>
        <p:nvSpPr>
          <p:cNvPr id="15" name="Text 10"/>
          <p:cNvSpPr txBox="1"/>
          <p:nvPr/>
        </p:nvSpPr>
        <p:spPr>
          <a:xfrm>
            <a:off x="1234440" y="3502152"/>
            <a:ext cx="4937760" cy="411480"/>
          </a:xfrm>
          <a:prstGeom prst="rect">
            <a:avLst/>
          </a:prstGeom>
          <a:noFill/>
          <a:ln/>
        </p:spPr>
        <p:txBody>
          <a:bodyPr wrap="square" lIns="0" tIns="0" rIns="0" bIns="0" rtlCol="0" anchor="t"/>
          <a:lstStyle/>
          <a:p>
            <a:pPr marL="0" indent="0">
              <a:buNone/>
            </a:pPr>
            <a:r>
              <a:rPr lang="en-US" sz="1200" dirty="0">
                <a:solidFill>
                  <a:schemeClr val="tx1"/>
                </a:solidFill>
              </a:rPr>
              <a:t>and a notebook for those who code, since version 9.2</a:t>
            </a:r>
            <a:endParaRPr lang="en-US" sz="1200" dirty="0"/>
          </a:p>
        </p:txBody>
      </p:sp>
      <p:sp>
        <p:nvSpPr>
          <p:cNvPr id="16" name="icon circle"/>
          <p:cNvSpPr/>
          <p:nvPr/>
        </p:nvSpPr>
        <p:spPr>
          <a:xfrm>
            <a:off x="548640" y="3977640"/>
            <a:ext cx="530352" cy="530352"/>
          </a:xfrm>
          <a:prstGeom prst="ellipse">
            <a:avLst/>
          </a:prstGeom>
          <a:solidFill>
            <a:schemeClr val="accent6"/>
          </a:solidFill>
          <a:ln w="12700">
            <a:solidFill>
              <a:schemeClr val="accent6"/>
            </a:solidFill>
            <a:prstDash val="solid"/>
          </a:ln>
        </p:spPr>
        <p:txBody>
          <a:bodyPr/>
          <a:lstStyle/>
          <a:p>
            <a:endParaRPr lang="en-US"/>
          </a:p>
        </p:txBody>
      </p:sp>
      <p:pic>
        <p:nvPicPr>
          <p:cNvPr id="17" name="icon" descr="preencoded.png"/>
          <p:cNvPicPr>
            <a:picLocks noChangeAspect="1"/>
          </p:cNvPicPr>
          <p:nvPr/>
        </p:nvPicPr>
        <p:blipFill>
          <a:blip r:embed="rId6"/>
          <a:stretch>
            <a:fillRect/>
          </a:stretch>
        </p:blipFill>
        <p:spPr>
          <a:xfrm>
            <a:off x="675924" y="4104924"/>
            <a:ext cx="275783" cy="275783"/>
          </a:xfrm>
          <a:prstGeom prst="rect">
            <a:avLst/>
          </a:prstGeom>
        </p:spPr>
      </p:pic>
      <p:sp>
        <p:nvSpPr>
          <p:cNvPr id="18" name="Text 12"/>
          <p:cNvSpPr txBox="1"/>
          <p:nvPr/>
        </p:nvSpPr>
        <p:spPr>
          <a:xfrm>
            <a:off x="1234440" y="3931920"/>
            <a:ext cx="4937760" cy="329184"/>
          </a:xfrm>
          <a:prstGeom prst="rect">
            <a:avLst/>
          </a:prstGeom>
          <a:noFill/>
          <a:ln/>
        </p:spPr>
        <p:txBody>
          <a:bodyPr wrap="square" lIns="0" tIns="0" rIns="0" bIns="0" rtlCol="0" anchor="t"/>
          <a:lstStyle/>
          <a:p>
            <a:pPr marL="0" indent="0">
              <a:buNone/>
            </a:pPr>
            <a:r>
              <a:rPr lang="en-US" sz="1450" b="1" dirty="0">
                <a:solidFill>
                  <a:schemeClr val="tx2"/>
                </a:solidFill>
              </a:rPr>
              <a:t>23 analysis methods</a:t>
            </a:r>
            <a:endParaRPr lang="en-US" sz="1450" dirty="0"/>
          </a:p>
        </p:txBody>
      </p:sp>
      <p:sp>
        <p:nvSpPr>
          <p:cNvPr id="19" name="Text 13"/>
          <p:cNvSpPr txBox="1"/>
          <p:nvPr/>
        </p:nvSpPr>
        <p:spPr>
          <a:xfrm>
            <a:off x="1234440" y="4233672"/>
            <a:ext cx="4937760" cy="411480"/>
          </a:xfrm>
          <a:prstGeom prst="rect">
            <a:avLst/>
          </a:prstGeom>
          <a:noFill/>
          <a:ln/>
        </p:spPr>
        <p:txBody>
          <a:bodyPr wrap="square" lIns="0" tIns="0" rIns="0" bIns="0" rtlCol="0" anchor="t"/>
          <a:lstStyle/>
          <a:p>
            <a:pPr marL="0" indent="0">
              <a:buNone/>
            </a:pPr>
            <a:r>
              <a:rPr lang="en-US" sz="1200" dirty="0">
                <a:solidFill>
                  <a:schemeClr val="tx1"/>
                </a:solidFill>
              </a:rPr>
              <a:t>descriptives, tests, regressions, mixed models, clustering, classification</a:t>
            </a:r>
            <a:endParaRPr lang="en-US" sz="1200" dirty="0"/>
          </a:p>
        </p:txBody>
      </p:sp>
      <p:sp>
        <p:nvSpPr>
          <p:cNvPr id="20" name="icon circle"/>
          <p:cNvSpPr/>
          <p:nvPr/>
        </p:nvSpPr>
        <p:spPr>
          <a:xfrm>
            <a:off x="548640" y="4709160"/>
            <a:ext cx="530352" cy="530352"/>
          </a:xfrm>
          <a:prstGeom prst="ellipse">
            <a:avLst/>
          </a:prstGeom>
          <a:solidFill>
            <a:schemeClr val="accent6"/>
          </a:solidFill>
          <a:ln w="12700">
            <a:solidFill>
              <a:schemeClr val="accent6"/>
            </a:solidFill>
            <a:prstDash val="solid"/>
          </a:ln>
        </p:spPr>
        <p:txBody>
          <a:bodyPr/>
          <a:lstStyle/>
          <a:p>
            <a:endParaRPr lang="en-US"/>
          </a:p>
        </p:txBody>
      </p:sp>
      <p:pic>
        <p:nvPicPr>
          <p:cNvPr id="21" name="icon" descr="preencoded.png"/>
          <p:cNvPicPr>
            <a:picLocks noChangeAspect="1"/>
          </p:cNvPicPr>
          <p:nvPr/>
        </p:nvPicPr>
        <p:blipFill>
          <a:blip r:embed="rId7"/>
          <a:stretch>
            <a:fillRect/>
          </a:stretch>
        </p:blipFill>
        <p:spPr>
          <a:xfrm>
            <a:off x="675924" y="4836444"/>
            <a:ext cx="275783" cy="275783"/>
          </a:xfrm>
          <a:prstGeom prst="rect">
            <a:avLst/>
          </a:prstGeom>
        </p:spPr>
      </p:pic>
      <p:sp>
        <p:nvSpPr>
          <p:cNvPr id="22" name="Text 15"/>
          <p:cNvSpPr txBox="1"/>
          <p:nvPr/>
        </p:nvSpPr>
        <p:spPr>
          <a:xfrm>
            <a:off x="1234440" y="4663440"/>
            <a:ext cx="4937760" cy="329184"/>
          </a:xfrm>
          <a:prstGeom prst="rect">
            <a:avLst/>
          </a:prstGeom>
          <a:noFill/>
          <a:ln/>
        </p:spPr>
        <p:txBody>
          <a:bodyPr wrap="square" lIns="0" tIns="0" rIns="0" bIns="0" rtlCol="0" anchor="t"/>
          <a:lstStyle/>
          <a:p>
            <a:pPr marL="0" indent="0">
              <a:buNone/>
            </a:pPr>
            <a:r>
              <a:rPr lang="en-US" sz="1450" b="1" dirty="0">
                <a:solidFill>
                  <a:schemeClr val="tx2"/>
                </a:solidFill>
              </a:rPr>
              <a:t>Every analysis is a saved experiment</a:t>
            </a:r>
            <a:endParaRPr lang="en-US" sz="1450" dirty="0"/>
          </a:p>
        </p:txBody>
      </p:sp>
      <p:sp>
        <p:nvSpPr>
          <p:cNvPr id="23" name="Text 16"/>
          <p:cNvSpPr txBox="1"/>
          <p:nvPr/>
        </p:nvSpPr>
        <p:spPr>
          <a:xfrm>
            <a:off x="1234440" y="4965192"/>
            <a:ext cx="4937760" cy="411480"/>
          </a:xfrm>
          <a:prstGeom prst="rect">
            <a:avLst/>
          </a:prstGeom>
          <a:noFill/>
          <a:ln/>
        </p:spPr>
        <p:txBody>
          <a:bodyPr wrap="square" lIns="0" tIns="0" rIns="0" bIns="0" rtlCol="0" anchor="t"/>
          <a:lstStyle/>
          <a:p>
            <a:pPr marL="0" indent="0">
              <a:buNone/>
            </a:pPr>
            <a:r>
              <a:rPr lang="en-US" sz="1200" dirty="0">
                <a:solidFill>
                  <a:schemeClr val="tx1"/>
                </a:solidFill>
              </a:rPr>
              <a:t>re-openable, editable, shareable with other accredited users</a:t>
            </a:r>
            <a:endParaRPr lang="en-US" sz="1200" dirty="0"/>
          </a:p>
        </p:txBody>
      </p:sp>
      <p:sp>
        <p:nvSpPr>
          <p:cNvPr id="24" name="card"/>
          <p:cNvSpPr/>
          <p:nvPr/>
        </p:nvSpPr>
        <p:spPr>
          <a:xfrm>
            <a:off x="6675120" y="1783080"/>
            <a:ext cx="1554480" cy="1188720"/>
          </a:xfrm>
          <a:prstGeom prst="roundRect">
            <a:avLst>
              <a:gd name="adj" fmla="val 6154"/>
            </a:avLst>
          </a:prstGeom>
          <a:solidFill>
            <a:schemeClr val="bg2"/>
          </a:solidFill>
          <a:ln w="9525">
            <a:solidFill>
              <a:schemeClr val="accent6"/>
            </a:solidFill>
            <a:prstDash val="solid"/>
          </a:ln>
        </p:spPr>
        <p:txBody>
          <a:bodyPr/>
          <a:lstStyle/>
          <a:p>
            <a:endParaRPr lang="en-US"/>
          </a:p>
        </p:txBody>
      </p:sp>
      <p:sp>
        <p:nvSpPr>
          <p:cNvPr id="25" name="Text 18"/>
          <p:cNvSpPr txBox="1"/>
          <p:nvPr/>
        </p:nvSpPr>
        <p:spPr>
          <a:xfrm>
            <a:off x="6858000" y="1874520"/>
            <a:ext cx="1188720" cy="594360"/>
          </a:xfrm>
          <a:prstGeom prst="rect">
            <a:avLst/>
          </a:prstGeom>
          <a:noFill/>
          <a:ln/>
        </p:spPr>
        <p:txBody>
          <a:bodyPr wrap="square" lIns="0" tIns="0" rIns="0" bIns="0" rtlCol="0" anchor="ctr"/>
          <a:lstStyle/>
          <a:p>
            <a:pPr marL="0" indent="0" algn="ctr">
              <a:buNone/>
            </a:pPr>
            <a:r>
              <a:rPr lang="en-US" sz="2800" b="1" dirty="0">
                <a:solidFill>
                  <a:schemeClr val="tx2"/>
                </a:solidFill>
                <a:latin typeface="Cambria" pitchFamily="34" charset="0"/>
                <a:ea typeface="Cambria" pitchFamily="34" charset="-122"/>
                <a:cs typeface="Cambria" pitchFamily="34" charset="-120"/>
              </a:rPr>
              <a:t>30+</a:t>
            </a:r>
            <a:endParaRPr lang="en-US" sz="2800" dirty="0"/>
          </a:p>
        </p:txBody>
      </p:sp>
      <p:sp>
        <p:nvSpPr>
          <p:cNvPr id="26" name="Text 19"/>
          <p:cNvSpPr txBox="1"/>
          <p:nvPr/>
        </p:nvSpPr>
        <p:spPr>
          <a:xfrm>
            <a:off x="6858000" y="2472538"/>
            <a:ext cx="1188720" cy="475488"/>
          </a:xfrm>
          <a:prstGeom prst="rect">
            <a:avLst/>
          </a:prstGeom>
          <a:noFill/>
          <a:ln/>
        </p:spPr>
        <p:txBody>
          <a:bodyPr wrap="square" lIns="0" tIns="0" rIns="0" bIns="0" rtlCol="0" anchor="t"/>
          <a:lstStyle/>
          <a:p>
            <a:pPr marL="0" indent="0" algn="ctr">
              <a:buNone/>
            </a:pPr>
            <a:r>
              <a:rPr lang="en-US" sz="1200" dirty="0">
                <a:solidFill>
                  <a:schemeClr val="tx1"/>
                </a:solidFill>
              </a:rPr>
              <a:t>hospitals</a:t>
            </a:r>
            <a:endParaRPr lang="en-US" sz="1200" dirty="0"/>
          </a:p>
        </p:txBody>
      </p:sp>
      <p:sp>
        <p:nvSpPr>
          <p:cNvPr id="27" name="card"/>
          <p:cNvSpPr/>
          <p:nvPr/>
        </p:nvSpPr>
        <p:spPr>
          <a:xfrm>
            <a:off x="8366760" y="1783080"/>
            <a:ext cx="1554480" cy="1188720"/>
          </a:xfrm>
          <a:prstGeom prst="roundRect">
            <a:avLst>
              <a:gd name="adj" fmla="val 6154"/>
            </a:avLst>
          </a:prstGeom>
          <a:solidFill>
            <a:schemeClr val="bg2"/>
          </a:solidFill>
          <a:ln w="9525">
            <a:solidFill>
              <a:schemeClr val="accent6"/>
            </a:solidFill>
            <a:prstDash val="solid"/>
          </a:ln>
        </p:spPr>
        <p:txBody>
          <a:bodyPr/>
          <a:lstStyle/>
          <a:p>
            <a:endParaRPr lang="en-US"/>
          </a:p>
        </p:txBody>
      </p:sp>
      <p:sp>
        <p:nvSpPr>
          <p:cNvPr id="28" name="Text 21"/>
          <p:cNvSpPr txBox="1"/>
          <p:nvPr/>
        </p:nvSpPr>
        <p:spPr>
          <a:xfrm>
            <a:off x="8549640" y="1874520"/>
            <a:ext cx="1188720" cy="594360"/>
          </a:xfrm>
          <a:prstGeom prst="rect">
            <a:avLst/>
          </a:prstGeom>
          <a:noFill/>
          <a:ln/>
        </p:spPr>
        <p:txBody>
          <a:bodyPr wrap="square" lIns="0" tIns="0" rIns="0" bIns="0" rtlCol="0" anchor="ctr"/>
          <a:lstStyle/>
          <a:p>
            <a:pPr marL="0" indent="0" algn="ctr">
              <a:buNone/>
            </a:pPr>
            <a:r>
              <a:rPr lang="en-US" sz="2800" b="1" dirty="0">
                <a:solidFill>
                  <a:schemeClr val="tx2"/>
                </a:solidFill>
                <a:latin typeface="Cambria" pitchFamily="34" charset="0"/>
                <a:ea typeface="Cambria" pitchFamily="34" charset="-122"/>
                <a:cs typeface="Cambria" pitchFamily="34" charset="-120"/>
              </a:rPr>
              <a:t>500k+</a:t>
            </a:r>
            <a:endParaRPr lang="en-US" sz="2800" dirty="0"/>
          </a:p>
        </p:txBody>
      </p:sp>
      <p:sp>
        <p:nvSpPr>
          <p:cNvPr id="29" name="Text 22"/>
          <p:cNvSpPr txBox="1"/>
          <p:nvPr/>
        </p:nvSpPr>
        <p:spPr>
          <a:xfrm>
            <a:off x="8549640" y="2472538"/>
            <a:ext cx="1188720" cy="475488"/>
          </a:xfrm>
          <a:prstGeom prst="rect">
            <a:avLst/>
          </a:prstGeom>
          <a:noFill/>
          <a:ln/>
        </p:spPr>
        <p:txBody>
          <a:bodyPr wrap="square" lIns="0" tIns="0" rIns="0" bIns="0" rtlCol="0" anchor="t"/>
          <a:lstStyle/>
          <a:p>
            <a:pPr marL="0" indent="0" algn="ctr">
              <a:buNone/>
            </a:pPr>
            <a:r>
              <a:rPr lang="en-US" sz="1200" dirty="0">
                <a:solidFill>
                  <a:schemeClr val="tx1"/>
                </a:solidFill>
              </a:rPr>
              <a:t>patients</a:t>
            </a:r>
            <a:endParaRPr lang="en-US" sz="1200" dirty="0"/>
          </a:p>
        </p:txBody>
      </p:sp>
      <p:sp>
        <p:nvSpPr>
          <p:cNvPr id="30" name="card"/>
          <p:cNvSpPr/>
          <p:nvPr/>
        </p:nvSpPr>
        <p:spPr>
          <a:xfrm>
            <a:off x="10058400" y="1783080"/>
            <a:ext cx="1554480" cy="1188720"/>
          </a:xfrm>
          <a:prstGeom prst="roundRect">
            <a:avLst>
              <a:gd name="adj" fmla="val 6154"/>
            </a:avLst>
          </a:prstGeom>
          <a:solidFill>
            <a:schemeClr val="bg2"/>
          </a:solidFill>
          <a:ln w="9525">
            <a:solidFill>
              <a:schemeClr val="accent6"/>
            </a:solidFill>
            <a:prstDash val="solid"/>
          </a:ln>
        </p:spPr>
        <p:txBody>
          <a:bodyPr/>
          <a:lstStyle/>
          <a:p>
            <a:endParaRPr lang="en-US"/>
          </a:p>
        </p:txBody>
      </p:sp>
      <p:sp>
        <p:nvSpPr>
          <p:cNvPr id="31" name="Text 24"/>
          <p:cNvSpPr txBox="1"/>
          <p:nvPr/>
        </p:nvSpPr>
        <p:spPr>
          <a:xfrm>
            <a:off x="10241280" y="1874520"/>
            <a:ext cx="1188720" cy="594360"/>
          </a:xfrm>
          <a:prstGeom prst="rect">
            <a:avLst/>
          </a:prstGeom>
          <a:noFill/>
          <a:ln/>
        </p:spPr>
        <p:txBody>
          <a:bodyPr wrap="square" lIns="0" tIns="0" rIns="0" bIns="0" rtlCol="0" anchor="ctr"/>
          <a:lstStyle/>
          <a:p>
            <a:pPr marL="0" indent="0" algn="ctr">
              <a:buNone/>
            </a:pPr>
            <a:r>
              <a:rPr lang="en-US" sz="2800" b="1" dirty="0">
                <a:solidFill>
                  <a:schemeClr val="tx2"/>
                </a:solidFill>
                <a:latin typeface="Cambria" pitchFamily="34" charset="0"/>
                <a:ea typeface="Cambria" pitchFamily="34" charset="-122"/>
                <a:cs typeface="Cambria" pitchFamily="34" charset="-120"/>
              </a:rPr>
              <a:t>12</a:t>
            </a:r>
            <a:endParaRPr lang="en-US" sz="2800" dirty="0"/>
          </a:p>
        </p:txBody>
      </p:sp>
      <p:sp>
        <p:nvSpPr>
          <p:cNvPr id="32" name="Text 25"/>
          <p:cNvSpPr txBox="1"/>
          <p:nvPr/>
        </p:nvSpPr>
        <p:spPr>
          <a:xfrm>
            <a:off x="10241280" y="2472538"/>
            <a:ext cx="1188720" cy="475488"/>
          </a:xfrm>
          <a:prstGeom prst="rect">
            <a:avLst/>
          </a:prstGeom>
          <a:noFill/>
          <a:ln/>
        </p:spPr>
        <p:txBody>
          <a:bodyPr wrap="square" lIns="0" tIns="0" rIns="0" bIns="0" rtlCol="0" anchor="t"/>
          <a:lstStyle/>
          <a:p>
            <a:pPr marL="0" indent="0" algn="ctr">
              <a:buNone/>
            </a:pPr>
            <a:r>
              <a:rPr lang="en-US" sz="1200" dirty="0">
                <a:solidFill>
                  <a:schemeClr val="tx1"/>
                </a:solidFill>
              </a:rPr>
              <a:t>countries</a:t>
            </a:r>
            <a:endParaRPr lang="en-US" sz="1200" dirty="0"/>
          </a:p>
        </p:txBody>
      </p:sp>
      <p:sp>
        <p:nvSpPr>
          <p:cNvPr id="33" name="Text 26"/>
          <p:cNvSpPr txBox="1"/>
          <p:nvPr/>
        </p:nvSpPr>
        <p:spPr>
          <a:xfrm>
            <a:off x="6675120" y="3044952"/>
            <a:ext cx="4937760" cy="274320"/>
          </a:xfrm>
          <a:prstGeom prst="rect">
            <a:avLst/>
          </a:prstGeom>
          <a:noFill/>
          <a:ln/>
        </p:spPr>
        <p:txBody>
          <a:bodyPr wrap="square" lIns="0" tIns="0" rIns="0" bIns="0" rtlCol="0" anchor="t"/>
          <a:lstStyle/>
          <a:p>
            <a:pPr marL="0" indent="0">
              <a:buNone/>
            </a:pPr>
            <a:r>
              <a:rPr lang="en-US" sz="1000" i="1" dirty="0">
                <a:solidFill>
                  <a:schemeClr val="accent5"/>
                </a:solidFill>
              </a:rPr>
              <a:t>the MIP network as advertised by the public Data Catalogue, 2026</a:t>
            </a:r>
            <a:endParaRPr lang="en-US" sz="1000" dirty="0"/>
          </a:p>
        </p:txBody>
      </p:sp>
      <p:pic>
        <p:nvPicPr>
          <p:cNvPr id="34" name="catalogue screenshot" descr="/home/claude/kosice/img/cat_landing_crop.jpg"/>
          <p:cNvPicPr>
            <a:picLocks noChangeAspect="1"/>
          </p:cNvPicPr>
          <p:nvPr/>
        </p:nvPicPr>
        <p:blipFill>
          <a:blip r:embed="rId8"/>
          <a:stretch>
            <a:fillRect/>
          </a:stretch>
        </p:blipFill>
        <p:spPr>
          <a:xfrm>
            <a:off x="7589520" y="3383280"/>
            <a:ext cx="2709746" cy="2011680"/>
          </a:xfrm>
          <a:prstGeom prst="rect">
            <a:avLst/>
          </a:prstGeom>
        </p:spPr>
      </p:pic>
      <p:sp>
        <p:nvSpPr>
          <p:cNvPr id="35"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36" name="Text 28"/>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400" b="1" dirty="0">
                <a:solidFill>
                  <a:schemeClr val="tx2"/>
                </a:solidFill>
              </a:rPr>
              <a:t>A European research service in production, not a project prototype. </a:t>
            </a:r>
            <a:r>
              <a:rPr lang="en-US" sz="1400" dirty="0">
                <a:solidFill>
                  <a:schemeClr val="tx1"/>
                </a:solidFill>
              </a:rPr>
              <a:t>eCREAM did not build a platform; it joined one, and brought emergency medicine to it.</a:t>
            </a:r>
            <a:endParaRPr lang="en-US" sz="1400" dirty="0"/>
          </a:p>
        </p:txBody>
      </p:sp>
      <p:sp>
        <p:nvSpPr>
          <p:cNvPr id="37"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NO ONE'S RISK</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Five guarantees that hold on every screen</a:t>
            </a:r>
            <a:endParaRPr lang="en-US" sz="3000" dirty="0"/>
          </a:p>
        </p:txBody>
      </p:sp>
      <p:sp>
        <p:nvSpPr>
          <p:cNvPr id="4" name="card"/>
          <p:cNvSpPr/>
          <p:nvPr/>
        </p:nvSpPr>
        <p:spPr>
          <a:xfrm>
            <a:off x="548640" y="1737360"/>
            <a:ext cx="2103120" cy="2697480"/>
          </a:xfrm>
          <a:prstGeom prst="roundRect">
            <a:avLst>
              <a:gd name="adj" fmla="val 3478"/>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5" name="icon circle"/>
          <p:cNvSpPr/>
          <p:nvPr/>
        </p:nvSpPr>
        <p:spPr>
          <a:xfrm>
            <a:off x="777240" y="1920240"/>
            <a:ext cx="640080" cy="640080"/>
          </a:xfrm>
          <a:prstGeom prst="ellipse">
            <a:avLst/>
          </a:prstGeom>
          <a:solidFill>
            <a:schemeClr val="bg1"/>
          </a:solidFill>
          <a:ln w="12700">
            <a:solidFill>
              <a:schemeClr val="bg1"/>
            </a:solidFill>
            <a:prstDash val="solid"/>
          </a:ln>
        </p:spPr>
        <p:txBody>
          <a:bodyPr/>
          <a:lstStyle/>
          <a:p>
            <a:endParaRPr lang="en-US"/>
          </a:p>
        </p:txBody>
      </p:sp>
      <p:pic>
        <p:nvPicPr>
          <p:cNvPr id="6" name="icon" descr="preencoded.png"/>
          <p:cNvPicPr>
            <a:picLocks noChangeAspect="1"/>
          </p:cNvPicPr>
          <p:nvPr/>
        </p:nvPicPr>
        <p:blipFill>
          <a:blip r:embed="rId3"/>
          <a:stretch>
            <a:fillRect/>
          </a:stretch>
        </p:blipFill>
        <p:spPr>
          <a:xfrm>
            <a:off x="930859" y="2073859"/>
            <a:ext cx="332842" cy="332842"/>
          </a:xfrm>
          <a:prstGeom prst="rect">
            <a:avLst/>
          </a:prstGeom>
        </p:spPr>
      </p:pic>
      <p:sp>
        <p:nvSpPr>
          <p:cNvPr id="7" name="Text 4"/>
          <p:cNvSpPr txBox="1"/>
          <p:nvPr/>
        </p:nvSpPr>
        <p:spPr>
          <a:xfrm>
            <a:off x="777240" y="2697480"/>
            <a:ext cx="1645920" cy="640080"/>
          </a:xfrm>
          <a:prstGeom prst="rect">
            <a:avLst/>
          </a:prstGeom>
          <a:noFill/>
          <a:ln/>
        </p:spPr>
        <p:txBody>
          <a:bodyPr wrap="square" lIns="0" tIns="0" rIns="0" bIns="0" rtlCol="0" anchor="t"/>
          <a:lstStyle/>
          <a:p>
            <a:pPr marL="0" indent="0">
              <a:buNone/>
            </a:pPr>
            <a:r>
              <a:rPr lang="en-US" sz="1450" b="1" dirty="0">
                <a:solidFill>
                  <a:schemeClr val="tx2"/>
                </a:solidFill>
              </a:rPr>
              <a:t>Anonymized before entry</a:t>
            </a:r>
            <a:endParaRPr lang="en-US" sz="1450" dirty="0"/>
          </a:p>
        </p:txBody>
      </p:sp>
      <p:sp>
        <p:nvSpPr>
          <p:cNvPr id="8" name="Text 5"/>
          <p:cNvSpPr txBox="1"/>
          <p:nvPr/>
        </p:nvSpPr>
        <p:spPr>
          <a:xfrm>
            <a:off x="777240" y="3310128"/>
            <a:ext cx="1645920" cy="1097280"/>
          </a:xfrm>
          <a:prstGeom prst="rect">
            <a:avLst/>
          </a:prstGeom>
          <a:noFill/>
          <a:ln/>
        </p:spPr>
        <p:txBody>
          <a:bodyPr wrap="square" lIns="0" tIns="0" rIns="0" bIns="0" rtlCol="0" anchor="t"/>
          <a:lstStyle/>
          <a:p>
            <a:pPr marL="0" indent="0">
              <a:buNone/>
            </a:pPr>
            <a:r>
              <a:rPr lang="en-US" sz="1200" dirty="0">
                <a:solidFill>
                  <a:schemeClr val="tx1"/>
                </a:solidFill>
              </a:rPr>
              <a:t>Irreversible pseudonyms, no dates, no birth date, age capped at 90+. Fixed by contract, applied by the data provider.</a:t>
            </a:r>
            <a:endParaRPr lang="en-US" sz="1200" dirty="0"/>
          </a:p>
        </p:txBody>
      </p:sp>
      <p:sp>
        <p:nvSpPr>
          <p:cNvPr id="9" name="card"/>
          <p:cNvSpPr/>
          <p:nvPr/>
        </p:nvSpPr>
        <p:spPr>
          <a:xfrm>
            <a:off x="2807208" y="1737360"/>
            <a:ext cx="2103120" cy="2697480"/>
          </a:xfrm>
          <a:prstGeom prst="roundRect">
            <a:avLst>
              <a:gd name="adj" fmla="val 3478"/>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0" name="icon circle"/>
          <p:cNvSpPr/>
          <p:nvPr/>
        </p:nvSpPr>
        <p:spPr>
          <a:xfrm>
            <a:off x="3035808" y="1920240"/>
            <a:ext cx="640080" cy="640080"/>
          </a:xfrm>
          <a:prstGeom prst="ellipse">
            <a:avLst/>
          </a:prstGeom>
          <a:solidFill>
            <a:schemeClr val="bg1"/>
          </a:solidFill>
          <a:ln w="12700">
            <a:solidFill>
              <a:schemeClr val="bg1"/>
            </a:solidFill>
            <a:prstDash val="solid"/>
          </a:ln>
        </p:spPr>
        <p:txBody>
          <a:bodyPr/>
          <a:lstStyle/>
          <a:p>
            <a:endParaRPr lang="en-US"/>
          </a:p>
        </p:txBody>
      </p:sp>
      <p:pic>
        <p:nvPicPr>
          <p:cNvPr id="11" name="icon" descr="preencoded.png"/>
          <p:cNvPicPr>
            <a:picLocks noChangeAspect="1"/>
          </p:cNvPicPr>
          <p:nvPr/>
        </p:nvPicPr>
        <p:blipFill>
          <a:blip r:embed="rId4"/>
          <a:stretch>
            <a:fillRect/>
          </a:stretch>
        </p:blipFill>
        <p:spPr>
          <a:xfrm>
            <a:off x="3189427" y="2073859"/>
            <a:ext cx="332842" cy="332842"/>
          </a:xfrm>
          <a:prstGeom prst="rect">
            <a:avLst/>
          </a:prstGeom>
        </p:spPr>
      </p:pic>
      <p:sp>
        <p:nvSpPr>
          <p:cNvPr id="12" name="Text 8"/>
          <p:cNvSpPr txBox="1"/>
          <p:nvPr/>
        </p:nvSpPr>
        <p:spPr>
          <a:xfrm>
            <a:off x="3035808" y="2697480"/>
            <a:ext cx="1645920" cy="640080"/>
          </a:xfrm>
          <a:prstGeom prst="rect">
            <a:avLst/>
          </a:prstGeom>
          <a:noFill/>
          <a:ln/>
        </p:spPr>
        <p:txBody>
          <a:bodyPr wrap="square" lIns="0" tIns="0" rIns="0" bIns="0" rtlCol="0" anchor="t"/>
          <a:lstStyle/>
          <a:p>
            <a:pPr marL="0" indent="0">
              <a:buNone/>
            </a:pPr>
            <a:r>
              <a:rPr lang="en-US" sz="1450" b="1" dirty="0">
                <a:solidFill>
                  <a:schemeClr val="tx2"/>
                </a:solidFill>
              </a:rPr>
              <a:t>Data stay in place</a:t>
            </a:r>
            <a:endParaRPr lang="en-US" sz="1450" dirty="0"/>
          </a:p>
        </p:txBody>
      </p:sp>
      <p:sp>
        <p:nvSpPr>
          <p:cNvPr id="13" name="Text 9"/>
          <p:cNvSpPr txBox="1"/>
          <p:nvPr/>
        </p:nvSpPr>
        <p:spPr>
          <a:xfrm>
            <a:off x="3035808" y="3310128"/>
            <a:ext cx="1645920" cy="1097280"/>
          </a:xfrm>
          <a:prstGeom prst="rect">
            <a:avLst/>
          </a:prstGeom>
          <a:noFill/>
          <a:ln/>
        </p:spPr>
        <p:txBody>
          <a:bodyPr wrap="square" lIns="0" tIns="0" rIns="0" bIns="0" rtlCol="0" anchor="t"/>
          <a:lstStyle/>
          <a:p>
            <a:pPr marL="0" indent="0">
              <a:buNone/>
            </a:pPr>
            <a:r>
              <a:rPr lang="en-US" sz="1200" dirty="0">
                <a:solidFill>
                  <a:schemeClr val="tx1"/>
                </a:solidFill>
              </a:rPr>
              <a:t>Each dataset sits on its own node, behind the hospital firewall or on a dedicated secured node. Nothing is pooled.</a:t>
            </a:r>
            <a:endParaRPr lang="en-US" sz="1200" dirty="0"/>
          </a:p>
        </p:txBody>
      </p:sp>
      <p:sp>
        <p:nvSpPr>
          <p:cNvPr id="14" name="card"/>
          <p:cNvSpPr/>
          <p:nvPr/>
        </p:nvSpPr>
        <p:spPr>
          <a:xfrm>
            <a:off x="5065776" y="1737360"/>
            <a:ext cx="2103120" cy="2697480"/>
          </a:xfrm>
          <a:prstGeom prst="roundRect">
            <a:avLst>
              <a:gd name="adj" fmla="val 3478"/>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5" name="icon circle"/>
          <p:cNvSpPr/>
          <p:nvPr/>
        </p:nvSpPr>
        <p:spPr>
          <a:xfrm>
            <a:off x="5294376" y="1920240"/>
            <a:ext cx="640080" cy="640080"/>
          </a:xfrm>
          <a:prstGeom prst="ellipse">
            <a:avLst/>
          </a:prstGeom>
          <a:solidFill>
            <a:schemeClr val="bg1"/>
          </a:solidFill>
          <a:ln w="12700">
            <a:solidFill>
              <a:schemeClr val="bg1"/>
            </a:solidFill>
            <a:prstDash val="solid"/>
          </a:ln>
        </p:spPr>
        <p:txBody>
          <a:bodyPr/>
          <a:lstStyle/>
          <a:p>
            <a:endParaRPr lang="en-US"/>
          </a:p>
        </p:txBody>
      </p:sp>
      <p:pic>
        <p:nvPicPr>
          <p:cNvPr id="16" name="icon" descr="preencoded.png"/>
          <p:cNvPicPr>
            <a:picLocks noChangeAspect="1"/>
          </p:cNvPicPr>
          <p:nvPr/>
        </p:nvPicPr>
        <p:blipFill>
          <a:blip r:embed="rId5"/>
          <a:stretch>
            <a:fillRect/>
          </a:stretch>
        </p:blipFill>
        <p:spPr>
          <a:xfrm>
            <a:off x="5447995" y="2073859"/>
            <a:ext cx="332842" cy="332842"/>
          </a:xfrm>
          <a:prstGeom prst="rect">
            <a:avLst/>
          </a:prstGeom>
        </p:spPr>
      </p:pic>
      <p:sp>
        <p:nvSpPr>
          <p:cNvPr id="17" name="Text 12"/>
          <p:cNvSpPr txBox="1"/>
          <p:nvPr/>
        </p:nvSpPr>
        <p:spPr>
          <a:xfrm>
            <a:off x="5294376" y="2697480"/>
            <a:ext cx="1645920" cy="640080"/>
          </a:xfrm>
          <a:prstGeom prst="rect">
            <a:avLst/>
          </a:prstGeom>
          <a:noFill/>
          <a:ln/>
        </p:spPr>
        <p:txBody>
          <a:bodyPr wrap="square" lIns="0" tIns="0" rIns="0" bIns="0" rtlCol="0" anchor="t"/>
          <a:lstStyle/>
          <a:p>
            <a:pPr marL="0" indent="0">
              <a:buNone/>
            </a:pPr>
            <a:r>
              <a:rPr lang="en-US" sz="1450" b="1" dirty="0">
                <a:solidFill>
                  <a:schemeClr val="tx2"/>
                </a:solidFill>
              </a:rPr>
              <a:t>No record-level access</a:t>
            </a:r>
            <a:endParaRPr lang="en-US" sz="1450" dirty="0"/>
          </a:p>
        </p:txBody>
      </p:sp>
      <p:sp>
        <p:nvSpPr>
          <p:cNvPr id="18" name="Text 13"/>
          <p:cNvSpPr txBox="1"/>
          <p:nvPr/>
        </p:nvSpPr>
        <p:spPr>
          <a:xfrm>
            <a:off x="5294376" y="3310128"/>
            <a:ext cx="1645920" cy="1097280"/>
          </a:xfrm>
          <a:prstGeom prst="rect">
            <a:avLst/>
          </a:prstGeom>
          <a:noFill/>
          <a:ln/>
        </p:spPr>
        <p:txBody>
          <a:bodyPr wrap="square" lIns="0" tIns="0" rIns="0" bIns="0" rtlCol="0" anchor="t"/>
          <a:lstStyle/>
          <a:p>
            <a:pPr marL="0" indent="0">
              <a:buNone/>
            </a:pPr>
            <a:r>
              <a:rPr lang="en-US" sz="1200" dirty="0">
                <a:solidFill>
                  <a:schemeClr val="tx1"/>
                </a:solidFill>
              </a:rPr>
              <a:t>No operation shows, exports or reconstructs an individual patient. The button does not exist.</a:t>
            </a:r>
            <a:endParaRPr lang="en-US" sz="1200" dirty="0"/>
          </a:p>
        </p:txBody>
      </p:sp>
      <p:sp>
        <p:nvSpPr>
          <p:cNvPr id="19" name="card"/>
          <p:cNvSpPr/>
          <p:nvPr/>
        </p:nvSpPr>
        <p:spPr>
          <a:xfrm>
            <a:off x="7324344" y="1737360"/>
            <a:ext cx="2103120" cy="2697480"/>
          </a:xfrm>
          <a:prstGeom prst="roundRect">
            <a:avLst>
              <a:gd name="adj" fmla="val 3478"/>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20" name="icon circle"/>
          <p:cNvSpPr/>
          <p:nvPr/>
        </p:nvSpPr>
        <p:spPr>
          <a:xfrm>
            <a:off x="7552944" y="1920240"/>
            <a:ext cx="640080" cy="640080"/>
          </a:xfrm>
          <a:prstGeom prst="ellipse">
            <a:avLst/>
          </a:prstGeom>
          <a:solidFill>
            <a:schemeClr val="bg1"/>
          </a:solidFill>
          <a:ln w="12700">
            <a:solidFill>
              <a:schemeClr val="bg1"/>
            </a:solidFill>
            <a:prstDash val="solid"/>
          </a:ln>
        </p:spPr>
        <p:txBody>
          <a:bodyPr/>
          <a:lstStyle/>
          <a:p>
            <a:endParaRPr lang="en-US"/>
          </a:p>
        </p:txBody>
      </p:sp>
      <p:pic>
        <p:nvPicPr>
          <p:cNvPr id="21" name="icon" descr="preencoded.png"/>
          <p:cNvPicPr>
            <a:picLocks noChangeAspect="1"/>
          </p:cNvPicPr>
          <p:nvPr/>
        </p:nvPicPr>
        <p:blipFill>
          <a:blip r:embed="rId6"/>
          <a:stretch>
            <a:fillRect/>
          </a:stretch>
        </p:blipFill>
        <p:spPr>
          <a:xfrm>
            <a:off x="7706563" y="2073859"/>
            <a:ext cx="332842" cy="332842"/>
          </a:xfrm>
          <a:prstGeom prst="rect">
            <a:avLst/>
          </a:prstGeom>
        </p:spPr>
      </p:pic>
      <p:sp>
        <p:nvSpPr>
          <p:cNvPr id="22" name="Text 16"/>
          <p:cNvSpPr txBox="1"/>
          <p:nvPr/>
        </p:nvSpPr>
        <p:spPr>
          <a:xfrm>
            <a:off x="7552944" y="2697480"/>
            <a:ext cx="1645920" cy="640080"/>
          </a:xfrm>
          <a:prstGeom prst="rect">
            <a:avLst/>
          </a:prstGeom>
          <a:noFill/>
          <a:ln/>
        </p:spPr>
        <p:txBody>
          <a:bodyPr wrap="square" lIns="0" tIns="0" rIns="0" bIns="0" rtlCol="0" anchor="t"/>
          <a:lstStyle/>
          <a:p>
            <a:pPr marL="0" indent="0">
              <a:buNone/>
            </a:pPr>
            <a:r>
              <a:rPr lang="en-US" sz="1450" b="1" dirty="0">
                <a:solidFill>
                  <a:schemeClr val="tx2"/>
                </a:solidFill>
              </a:rPr>
              <a:t>Statistics only, ten or more</a:t>
            </a:r>
            <a:endParaRPr lang="en-US" sz="1450" dirty="0"/>
          </a:p>
        </p:txBody>
      </p:sp>
      <p:sp>
        <p:nvSpPr>
          <p:cNvPr id="23" name="Text 17"/>
          <p:cNvSpPr txBox="1"/>
          <p:nvPr/>
        </p:nvSpPr>
        <p:spPr>
          <a:xfrm>
            <a:off x="7552944" y="3310128"/>
            <a:ext cx="1645920" cy="1097280"/>
          </a:xfrm>
          <a:prstGeom prst="rect">
            <a:avLst/>
          </a:prstGeom>
          <a:noFill/>
          <a:ln/>
        </p:spPr>
        <p:txBody>
          <a:bodyPr wrap="square" lIns="0" tIns="0" rIns="0" bIns="0" rtlCol="0" anchor="t"/>
          <a:lstStyle/>
          <a:p>
            <a:pPr marL="0" indent="0">
              <a:buNone/>
            </a:pPr>
            <a:r>
              <a:rPr lang="en-US" sz="1200" dirty="0">
                <a:solidFill>
                  <a:schemeClr val="tx1"/>
                </a:solidFill>
              </a:rPr>
              <a:t>A result resting on fewer than ten subjects is not returned. The engine enforces it, not a policy.</a:t>
            </a:r>
            <a:endParaRPr lang="en-US" sz="1200" dirty="0"/>
          </a:p>
        </p:txBody>
      </p:sp>
      <p:sp>
        <p:nvSpPr>
          <p:cNvPr id="24" name="card"/>
          <p:cNvSpPr/>
          <p:nvPr/>
        </p:nvSpPr>
        <p:spPr>
          <a:xfrm>
            <a:off x="9582912" y="1737360"/>
            <a:ext cx="2103120" cy="2697480"/>
          </a:xfrm>
          <a:prstGeom prst="roundRect">
            <a:avLst>
              <a:gd name="adj" fmla="val 3478"/>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25" name="icon circle"/>
          <p:cNvSpPr/>
          <p:nvPr/>
        </p:nvSpPr>
        <p:spPr>
          <a:xfrm>
            <a:off x="9811512" y="1920240"/>
            <a:ext cx="640080" cy="640080"/>
          </a:xfrm>
          <a:prstGeom prst="ellipse">
            <a:avLst/>
          </a:prstGeom>
          <a:solidFill>
            <a:schemeClr val="bg1"/>
          </a:solidFill>
          <a:ln w="12700">
            <a:solidFill>
              <a:schemeClr val="bg1"/>
            </a:solidFill>
            <a:prstDash val="solid"/>
          </a:ln>
        </p:spPr>
        <p:txBody>
          <a:bodyPr/>
          <a:lstStyle/>
          <a:p>
            <a:endParaRPr lang="en-US"/>
          </a:p>
        </p:txBody>
      </p:sp>
      <p:pic>
        <p:nvPicPr>
          <p:cNvPr id="26" name="icon" descr="preencoded.png"/>
          <p:cNvPicPr>
            <a:picLocks noChangeAspect="1"/>
          </p:cNvPicPr>
          <p:nvPr/>
        </p:nvPicPr>
        <p:blipFill>
          <a:blip r:embed="rId7"/>
          <a:stretch>
            <a:fillRect/>
          </a:stretch>
        </p:blipFill>
        <p:spPr>
          <a:xfrm>
            <a:off x="9965131" y="2073859"/>
            <a:ext cx="332842" cy="332842"/>
          </a:xfrm>
          <a:prstGeom prst="rect">
            <a:avLst/>
          </a:prstGeom>
        </p:spPr>
      </p:pic>
      <p:sp>
        <p:nvSpPr>
          <p:cNvPr id="27" name="Text 20"/>
          <p:cNvSpPr txBox="1"/>
          <p:nvPr/>
        </p:nvSpPr>
        <p:spPr>
          <a:xfrm>
            <a:off x="9811512" y="2697480"/>
            <a:ext cx="1645920" cy="640080"/>
          </a:xfrm>
          <a:prstGeom prst="rect">
            <a:avLst/>
          </a:prstGeom>
          <a:noFill/>
          <a:ln/>
        </p:spPr>
        <p:txBody>
          <a:bodyPr wrap="square" lIns="0" tIns="0" rIns="0" bIns="0" rtlCol="0" anchor="t"/>
          <a:lstStyle/>
          <a:p>
            <a:pPr marL="0" indent="0">
              <a:buNone/>
            </a:pPr>
            <a:r>
              <a:rPr lang="en-US" sz="1450" b="1" dirty="0">
                <a:solidFill>
                  <a:schemeClr val="tx2"/>
                </a:solidFill>
              </a:rPr>
              <a:t>Accredited and traceable</a:t>
            </a:r>
            <a:endParaRPr lang="en-US" sz="1450" dirty="0"/>
          </a:p>
        </p:txBody>
      </p:sp>
      <p:sp>
        <p:nvSpPr>
          <p:cNvPr id="28" name="Text 21"/>
          <p:cNvSpPr txBox="1"/>
          <p:nvPr/>
        </p:nvSpPr>
        <p:spPr>
          <a:xfrm>
            <a:off x="9811512" y="3310128"/>
            <a:ext cx="1645920" cy="1097280"/>
          </a:xfrm>
          <a:prstGeom prst="rect">
            <a:avLst/>
          </a:prstGeom>
          <a:noFill/>
          <a:ln/>
        </p:spPr>
        <p:txBody>
          <a:bodyPr wrap="square" lIns="0" tIns="0" rIns="0" bIns="0" rtlCol="0" anchor="t"/>
          <a:lstStyle/>
          <a:p>
            <a:pPr marL="0" indent="0">
              <a:buNone/>
            </a:pPr>
            <a:r>
              <a:rPr lang="en-US" sz="1200" dirty="0">
                <a:solidFill>
                  <a:schemeClr val="tx1"/>
                </a:solidFill>
              </a:rPr>
              <a:t>EBRAINS identity plus eCREAM accreditation, rights per dataset, every analysis recorded.</a:t>
            </a:r>
            <a:endParaRPr lang="en-US" sz="1200" dirty="0"/>
          </a:p>
        </p:txBody>
      </p:sp>
      <p:sp>
        <p:nvSpPr>
          <p:cNvPr id="29" name="Text 22"/>
          <p:cNvSpPr txBox="1"/>
          <p:nvPr/>
        </p:nvSpPr>
        <p:spPr>
          <a:xfrm>
            <a:off x="548640" y="4572000"/>
            <a:ext cx="1005840" cy="786384"/>
          </a:xfrm>
          <a:prstGeom prst="rect">
            <a:avLst/>
          </a:prstGeom>
          <a:noFill/>
          <a:ln/>
        </p:spPr>
        <p:txBody>
          <a:bodyPr wrap="square" lIns="0" tIns="0" rIns="0" bIns="0" rtlCol="0" anchor="ctr"/>
          <a:lstStyle/>
          <a:p>
            <a:pPr marL="0" indent="0">
              <a:buNone/>
            </a:pPr>
            <a:r>
              <a:rPr lang="en-US" sz="1800" b="1" dirty="0">
                <a:solidFill>
                  <a:schemeClr val="accent3"/>
                </a:solidFill>
              </a:rPr>
              <a:t>FAIR</a:t>
            </a:r>
            <a:endParaRPr lang="en-US" sz="1400" dirty="0"/>
          </a:p>
          <a:p>
            <a:pPr marL="0" indent="0">
              <a:buNone/>
            </a:pPr>
            <a:r>
              <a:rPr lang="en-US" sz="1100" dirty="0">
                <a:solidFill>
                  <a:schemeClr val="accent3"/>
                </a:solidFill>
              </a:rPr>
              <a:t>by design</a:t>
            </a:r>
            <a:endParaRPr lang="en-US" sz="1400" dirty="0"/>
          </a:p>
        </p:txBody>
      </p:sp>
      <p:sp>
        <p:nvSpPr>
          <p:cNvPr id="30" name="card"/>
          <p:cNvSpPr/>
          <p:nvPr/>
        </p:nvSpPr>
        <p:spPr>
          <a:xfrm>
            <a:off x="1600200" y="4572000"/>
            <a:ext cx="2450592" cy="786384"/>
          </a:xfrm>
          <a:prstGeom prst="roundRect">
            <a:avLst>
              <a:gd name="adj" fmla="val 9302"/>
            </a:avLst>
          </a:prstGeom>
          <a:solidFill>
            <a:srgbClr val="EEF6F2"/>
          </a:solidFill>
          <a:ln w="9525">
            <a:solidFill>
              <a:srgbClr val="C9E3D6"/>
            </a:solidFill>
            <a:prstDash val="solid"/>
          </a:ln>
        </p:spPr>
        <p:txBody>
          <a:bodyPr/>
          <a:lstStyle/>
          <a:p>
            <a:endParaRPr lang="en-US"/>
          </a:p>
        </p:txBody>
      </p:sp>
      <p:sp>
        <p:nvSpPr>
          <p:cNvPr id="31" name="Text 24"/>
          <p:cNvSpPr txBox="1"/>
          <p:nvPr/>
        </p:nvSpPr>
        <p:spPr>
          <a:xfrm>
            <a:off x="1709928" y="4626864"/>
            <a:ext cx="2231136" cy="219456"/>
          </a:xfrm>
          <a:prstGeom prst="rect">
            <a:avLst/>
          </a:prstGeom>
          <a:noFill/>
          <a:ln/>
        </p:spPr>
        <p:txBody>
          <a:bodyPr wrap="square" lIns="0" tIns="0" rIns="0" bIns="0" rtlCol="0" anchor="t"/>
          <a:lstStyle/>
          <a:p>
            <a:pPr marL="0" indent="0">
              <a:buNone/>
            </a:pPr>
            <a:r>
              <a:rPr lang="en-US" sz="1100" b="1" dirty="0">
                <a:solidFill>
                  <a:schemeClr val="accent3"/>
                </a:solidFill>
              </a:rPr>
              <a:t>Findable</a:t>
            </a:r>
            <a:endParaRPr lang="en-US" sz="1100" dirty="0"/>
          </a:p>
        </p:txBody>
      </p:sp>
      <p:sp>
        <p:nvSpPr>
          <p:cNvPr id="32" name="Text 25"/>
          <p:cNvSpPr txBox="1"/>
          <p:nvPr/>
        </p:nvSpPr>
        <p:spPr>
          <a:xfrm>
            <a:off x="1709928" y="4846320"/>
            <a:ext cx="2231136" cy="493776"/>
          </a:xfrm>
          <a:prstGeom prst="rect">
            <a:avLst/>
          </a:prstGeom>
          <a:noFill/>
          <a:ln/>
        </p:spPr>
        <p:txBody>
          <a:bodyPr wrap="square" lIns="0" tIns="0" rIns="0" bIns="0" rtlCol="0" anchor="t"/>
          <a:lstStyle/>
          <a:p>
            <a:pPr marL="0" indent="0">
              <a:buNone/>
            </a:pPr>
            <a:r>
              <a:rPr lang="en-US" sz="1000" dirty="0">
                <a:solidFill>
                  <a:schemeClr val="tx1"/>
                </a:solidFill>
              </a:rPr>
              <a:t>every federation, its scale, scope, entry point and full data model are listed in the public MIP Data Catalogue</a:t>
            </a:r>
            <a:endParaRPr lang="en-US" sz="1000" dirty="0"/>
          </a:p>
        </p:txBody>
      </p:sp>
      <p:sp>
        <p:nvSpPr>
          <p:cNvPr id="33" name="card"/>
          <p:cNvSpPr/>
          <p:nvPr/>
        </p:nvSpPr>
        <p:spPr>
          <a:xfrm>
            <a:off x="4114800" y="4572000"/>
            <a:ext cx="2450592" cy="786384"/>
          </a:xfrm>
          <a:prstGeom prst="roundRect">
            <a:avLst>
              <a:gd name="adj" fmla="val 9302"/>
            </a:avLst>
          </a:prstGeom>
          <a:solidFill>
            <a:srgbClr val="EEF6F2"/>
          </a:solidFill>
          <a:ln w="9525">
            <a:solidFill>
              <a:srgbClr val="C9E3D6"/>
            </a:solidFill>
            <a:prstDash val="solid"/>
          </a:ln>
        </p:spPr>
        <p:txBody>
          <a:bodyPr/>
          <a:lstStyle/>
          <a:p>
            <a:endParaRPr lang="en-US"/>
          </a:p>
        </p:txBody>
      </p:sp>
      <p:sp>
        <p:nvSpPr>
          <p:cNvPr id="34" name="Text 27"/>
          <p:cNvSpPr txBox="1"/>
          <p:nvPr/>
        </p:nvSpPr>
        <p:spPr>
          <a:xfrm>
            <a:off x="4224528" y="4626864"/>
            <a:ext cx="2231136" cy="219456"/>
          </a:xfrm>
          <a:prstGeom prst="rect">
            <a:avLst/>
          </a:prstGeom>
          <a:noFill/>
          <a:ln/>
        </p:spPr>
        <p:txBody>
          <a:bodyPr wrap="square" lIns="0" tIns="0" rIns="0" bIns="0" rtlCol="0" anchor="t"/>
          <a:lstStyle/>
          <a:p>
            <a:pPr marL="0" indent="0">
              <a:buNone/>
            </a:pPr>
            <a:r>
              <a:rPr lang="en-US" sz="1100" b="1" dirty="0">
                <a:solidFill>
                  <a:schemeClr val="accent3"/>
                </a:solidFill>
              </a:rPr>
              <a:t>Accessible</a:t>
            </a:r>
            <a:endParaRPr lang="en-US" sz="1100" dirty="0"/>
          </a:p>
        </p:txBody>
      </p:sp>
      <p:sp>
        <p:nvSpPr>
          <p:cNvPr id="35" name="Text 28"/>
          <p:cNvSpPr txBox="1"/>
          <p:nvPr/>
        </p:nvSpPr>
        <p:spPr>
          <a:xfrm>
            <a:off x="4224528" y="4846320"/>
            <a:ext cx="2231136" cy="493776"/>
          </a:xfrm>
          <a:prstGeom prst="rect">
            <a:avLst/>
          </a:prstGeom>
          <a:noFill/>
          <a:ln/>
        </p:spPr>
        <p:txBody>
          <a:bodyPr wrap="square" lIns="0" tIns="0" rIns="0" bIns="0" rtlCol="0" anchor="t"/>
          <a:lstStyle/>
          <a:p>
            <a:pPr marL="0" indent="0">
              <a:buNone/>
            </a:pPr>
            <a:r>
              <a:rPr lang="en-US" sz="1000" dirty="0">
                <a:solidFill>
                  <a:schemeClr val="tx1"/>
                </a:solidFill>
              </a:rPr>
              <a:t>accredited federated analysis for the consortium; the Public MIP for anyone with an EBRAINS account</a:t>
            </a:r>
            <a:endParaRPr lang="en-US" sz="1000" dirty="0"/>
          </a:p>
        </p:txBody>
      </p:sp>
      <p:sp>
        <p:nvSpPr>
          <p:cNvPr id="36" name="card"/>
          <p:cNvSpPr/>
          <p:nvPr/>
        </p:nvSpPr>
        <p:spPr>
          <a:xfrm>
            <a:off x="6629400" y="4572000"/>
            <a:ext cx="2450592" cy="786384"/>
          </a:xfrm>
          <a:prstGeom prst="roundRect">
            <a:avLst>
              <a:gd name="adj" fmla="val 9302"/>
            </a:avLst>
          </a:prstGeom>
          <a:solidFill>
            <a:srgbClr val="EEF6F2"/>
          </a:solidFill>
          <a:ln w="9525">
            <a:solidFill>
              <a:srgbClr val="C9E3D6"/>
            </a:solidFill>
            <a:prstDash val="solid"/>
          </a:ln>
        </p:spPr>
        <p:txBody>
          <a:bodyPr/>
          <a:lstStyle/>
          <a:p>
            <a:endParaRPr lang="en-US"/>
          </a:p>
        </p:txBody>
      </p:sp>
      <p:sp>
        <p:nvSpPr>
          <p:cNvPr id="37" name="Text 30"/>
          <p:cNvSpPr txBox="1"/>
          <p:nvPr/>
        </p:nvSpPr>
        <p:spPr>
          <a:xfrm>
            <a:off x="6739128" y="4626864"/>
            <a:ext cx="2231136" cy="219456"/>
          </a:xfrm>
          <a:prstGeom prst="rect">
            <a:avLst/>
          </a:prstGeom>
          <a:noFill/>
          <a:ln/>
        </p:spPr>
        <p:txBody>
          <a:bodyPr wrap="square" lIns="0" tIns="0" rIns="0" bIns="0" rtlCol="0" anchor="t"/>
          <a:lstStyle/>
          <a:p>
            <a:pPr marL="0" indent="0">
              <a:buNone/>
            </a:pPr>
            <a:r>
              <a:rPr lang="en-US" sz="1100" b="1" dirty="0">
                <a:solidFill>
                  <a:schemeClr val="accent3"/>
                </a:solidFill>
              </a:rPr>
              <a:t>Interoperable</a:t>
            </a:r>
            <a:endParaRPr lang="en-US" sz="1100" dirty="0"/>
          </a:p>
        </p:txBody>
      </p:sp>
      <p:sp>
        <p:nvSpPr>
          <p:cNvPr id="38" name="Text 31"/>
          <p:cNvSpPr txBox="1"/>
          <p:nvPr/>
        </p:nvSpPr>
        <p:spPr>
          <a:xfrm>
            <a:off x="6739128" y="4846320"/>
            <a:ext cx="2231136" cy="493776"/>
          </a:xfrm>
          <a:prstGeom prst="rect">
            <a:avLst/>
          </a:prstGeom>
          <a:noFill/>
          <a:ln/>
        </p:spPr>
        <p:txBody>
          <a:bodyPr wrap="square" lIns="0" tIns="0" rIns="0" bIns="0" rtlCol="0" anchor="t"/>
          <a:lstStyle/>
          <a:p>
            <a:pPr marL="0" indent="0">
              <a:buNone/>
            </a:pPr>
            <a:r>
              <a:rPr lang="en-US" sz="1000" dirty="0">
                <a:solidFill>
                  <a:schemeClr val="tx1"/>
                </a:solidFill>
              </a:rPr>
              <a:t>one common data model per federation, csv and json formats, SNOMED CT bindings on the variables</a:t>
            </a:r>
            <a:endParaRPr lang="en-US" sz="1000" dirty="0"/>
          </a:p>
        </p:txBody>
      </p:sp>
      <p:sp>
        <p:nvSpPr>
          <p:cNvPr id="39" name="card"/>
          <p:cNvSpPr/>
          <p:nvPr/>
        </p:nvSpPr>
        <p:spPr>
          <a:xfrm>
            <a:off x="9144000" y="4572000"/>
            <a:ext cx="2450592" cy="786384"/>
          </a:xfrm>
          <a:prstGeom prst="roundRect">
            <a:avLst>
              <a:gd name="adj" fmla="val 9302"/>
            </a:avLst>
          </a:prstGeom>
          <a:solidFill>
            <a:srgbClr val="EEF6F2"/>
          </a:solidFill>
          <a:ln w="9525">
            <a:solidFill>
              <a:srgbClr val="C9E3D6"/>
            </a:solidFill>
            <a:prstDash val="solid"/>
          </a:ln>
        </p:spPr>
        <p:txBody>
          <a:bodyPr/>
          <a:lstStyle/>
          <a:p>
            <a:endParaRPr lang="en-US"/>
          </a:p>
        </p:txBody>
      </p:sp>
      <p:sp>
        <p:nvSpPr>
          <p:cNvPr id="40" name="Text 33"/>
          <p:cNvSpPr txBox="1"/>
          <p:nvPr/>
        </p:nvSpPr>
        <p:spPr>
          <a:xfrm>
            <a:off x="9253728" y="4626864"/>
            <a:ext cx="2231136" cy="219456"/>
          </a:xfrm>
          <a:prstGeom prst="rect">
            <a:avLst/>
          </a:prstGeom>
          <a:noFill/>
          <a:ln/>
        </p:spPr>
        <p:txBody>
          <a:bodyPr wrap="square" lIns="0" tIns="0" rIns="0" bIns="0" rtlCol="0" anchor="t"/>
          <a:lstStyle/>
          <a:p>
            <a:pPr marL="0" indent="0">
              <a:buNone/>
            </a:pPr>
            <a:r>
              <a:rPr lang="en-US" sz="1100" b="1" dirty="0">
                <a:solidFill>
                  <a:schemeClr val="accent3"/>
                </a:solidFill>
              </a:rPr>
              <a:t>Reusable</a:t>
            </a:r>
            <a:endParaRPr lang="en-US" sz="1100" dirty="0"/>
          </a:p>
        </p:txBody>
      </p:sp>
      <p:sp>
        <p:nvSpPr>
          <p:cNvPr id="41" name="Text 34"/>
          <p:cNvSpPr txBox="1"/>
          <p:nvPr/>
        </p:nvSpPr>
        <p:spPr>
          <a:xfrm>
            <a:off x="9253728" y="4846320"/>
            <a:ext cx="2231136" cy="493776"/>
          </a:xfrm>
          <a:prstGeom prst="rect">
            <a:avLst/>
          </a:prstGeom>
          <a:noFill/>
          <a:ln/>
        </p:spPr>
        <p:txBody>
          <a:bodyPr wrap="square" lIns="0" tIns="0" rIns="0" bIns="0" rtlCol="0" anchor="t"/>
          <a:lstStyle/>
          <a:p>
            <a:pPr marL="0" indent="0">
              <a:buNone/>
            </a:pPr>
            <a:r>
              <a:rPr lang="en-US" sz="1000" dirty="0">
                <a:solidFill>
                  <a:schemeClr val="tx1"/>
                </a:solidFill>
              </a:rPr>
              <a:t>anonymized datasets stay queryable after the project; every experiment is saved, re-openable and shareable</a:t>
            </a:r>
            <a:endParaRPr lang="en-US" sz="1000" dirty="0"/>
          </a:p>
        </p:txBody>
      </p:sp>
      <p:sp>
        <p:nvSpPr>
          <p:cNvPr id="42"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43" name="Text 36"/>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350" b="1" dirty="0">
                <a:solidFill>
                  <a:schemeClr val="tx2"/>
                </a:solidFill>
              </a:rPr>
              <a:t>Metadata open, data closed. </a:t>
            </a:r>
            <a:r>
              <a:rPr lang="en-US" sz="1350" dirty="0">
                <a:solidFill>
                  <a:schemeClr val="tx1"/>
                </a:solidFill>
              </a:rPr>
              <a:t>The data model of every federation is public; the data themselves never are. What stops a user pulling records out? The operation does not exist.</a:t>
            </a:r>
            <a:endParaRPr lang="en-US" sz="1350" dirty="0"/>
          </a:p>
        </p:txBody>
      </p:sp>
      <p:sp>
        <p:nvSpPr>
          <p:cNvPr id="44"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45" name="card">
            <a:extLst>
              <a:ext uri="{FF2B5EF4-FFF2-40B4-BE49-F238E27FC236}">
                <a16:creationId xmlns:a16="http://schemas.microsoft.com/office/drawing/2014/main" id="{E1CF7DE3-3E38-DE43-C9AA-ADC3670D28A8}"/>
              </a:ext>
            </a:extLst>
          </p:cNvPr>
          <p:cNvSpPr/>
          <p:nvPr/>
        </p:nvSpPr>
        <p:spPr>
          <a:xfrm>
            <a:off x="470156" y="1700784"/>
            <a:ext cx="5803035" cy="3813048"/>
          </a:xfrm>
          <a:prstGeom prst="roundRect">
            <a:avLst>
              <a:gd name="adj" fmla="val 1975"/>
            </a:avLst>
          </a:prstGeom>
          <a:solidFill>
            <a:schemeClr val="bg2">
              <a:lumMod val="90000"/>
            </a:schemeClr>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PROOF</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Tested on stroke first, published for both projects</a:t>
            </a:r>
            <a:endParaRPr lang="en-US" sz="3000" dirty="0"/>
          </a:p>
        </p:txBody>
      </p:sp>
      <p:sp>
        <p:nvSpPr>
          <p:cNvPr id="4" name="Text 2"/>
          <p:cNvSpPr txBox="1"/>
          <p:nvPr/>
        </p:nvSpPr>
        <p:spPr>
          <a:xfrm>
            <a:off x="635730" y="1800498"/>
            <a:ext cx="5486400" cy="320040"/>
          </a:xfrm>
          <a:prstGeom prst="rect">
            <a:avLst/>
          </a:prstGeom>
          <a:noFill/>
          <a:ln/>
        </p:spPr>
        <p:txBody>
          <a:bodyPr wrap="square" lIns="0" tIns="0" rIns="0" bIns="0" rtlCol="0" anchor="t"/>
          <a:lstStyle/>
          <a:p>
            <a:pPr marL="0" indent="0">
              <a:buNone/>
            </a:pPr>
            <a:r>
              <a:rPr lang="en-US" sz="1500" b="1" dirty="0">
                <a:solidFill>
                  <a:schemeClr val="tx2"/>
                </a:solidFill>
              </a:rPr>
              <a:t>FERES, Federating European Registries for Stroke</a:t>
            </a:r>
            <a:endParaRPr lang="en-US" sz="1500" dirty="0"/>
          </a:p>
        </p:txBody>
      </p:sp>
      <p:sp>
        <p:nvSpPr>
          <p:cNvPr id="5" name="Text 3"/>
          <p:cNvSpPr txBox="1"/>
          <p:nvPr/>
        </p:nvSpPr>
        <p:spPr>
          <a:xfrm>
            <a:off x="635730" y="2120538"/>
            <a:ext cx="5486400" cy="502920"/>
          </a:xfrm>
          <a:prstGeom prst="rect">
            <a:avLst/>
          </a:prstGeom>
          <a:noFill/>
          <a:ln/>
        </p:spPr>
        <p:txBody>
          <a:bodyPr wrap="square" lIns="0" tIns="0" rIns="0" bIns="0" rtlCol="0" anchor="t"/>
          <a:lstStyle/>
          <a:p>
            <a:pPr marL="0" indent="0">
              <a:buNone/>
            </a:pPr>
            <a:r>
              <a:rPr lang="en-US" sz="1250" dirty="0">
                <a:solidFill>
                  <a:schemeClr val="tx1"/>
                </a:solidFill>
              </a:rPr>
              <a:t>5 national registries (Switzerland, Austria, Greece, Ireland, Italy), 945 common data elements, 149,772 patient events queryable in federated mode.</a:t>
            </a:r>
            <a:endParaRPr lang="en-US" sz="1250" dirty="0"/>
          </a:p>
        </p:txBody>
      </p:sp>
      <p:sp>
        <p:nvSpPr>
          <p:cNvPr id="6" name="Text 4"/>
          <p:cNvSpPr txBox="1"/>
          <p:nvPr/>
        </p:nvSpPr>
        <p:spPr>
          <a:xfrm>
            <a:off x="635730" y="2714898"/>
            <a:ext cx="5486400" cy="502920"/>
          </a:xfrm>
          <a:prstGeom prst="rect">
            <a:avLst/>
          </a:prstGeom>
          <a:noFill/>
          <a:ln/>
        </p:spPr>
        <p:txBody>
          <a:bodyPr wrap="square" lIns="0" tIns="0" rIns="0" bIns="0" rtlCol="0" anchor="t"/>
          <a:lstStyle/>
          <a:p>
            <a:pPr marL="0" indent="0">
              <a:buNone/>
            </a:pPr>
            <a:r>
              <a:rPr lang="en-US" sz="1250" dirty="0">
                <a:solidFill>
                  <a:schemeClr val="tx1"/>
                </a:solidFill>
              </a:rPr>
              <a:t>The showcase: 104,679 ischaemic strokes from the Swiss registry, split over two MIP nodes. The same adjusted analysis, run two ways:</a:t>
            </a:r>
            <a:endParaRPr lang="en-US" sz="1250" dirty="0"/>
          </a:p>
        </p:txBody>
      </p:sp>
      <p:sp>
        <p:nvSpPr>
          <p:cNvPr id="7" name="card"/>
          <p:cNvSpPr/>
          <p:nvPr/>
        </p:nvSpPr>
        <p:spPr>
          <a:xfrm>
            <a:off x="635730" y="3309258"/>
            <a:ext cx="2468880" cy="1920240"/>
          </a:xfrm>
          <a:prstGeom prst="roundRect">
            <a:avLst>
              <a:gd name="adj" fmla="val 3810"/>
            </a:avLst>
          </a:prstGeom>
          <a:solidFill>
            <a:schemeClr val="bg2"/>
          </a:solidFill>
          <a:ln w="9525">
            <a:solidFill>
              <a:schemeClr val="accent6"/>
            </a:solidFill>
            <a:prstDash val="solid"/>
          </a:ln>
        </p:spPr>
        <p:txBody>
          <a:bodyPr/>
          <a:lstStyle/>
          <a:p>
            <a:endParaRPr lang="en-US"/>
          </a:p>
        </p:txBody>
      </p:sp>
      <p:sp>
        <p:nvSpPr>
          <p:cNvPr id="8" name="card"/>
          <p:cNvSpPr/>
          <p:nvPr/>
        </p:nvSpPr>
        <p:spPr>
          <a:xfrm>
            <a:off x="3653250" y="3309258"/>
            <a:ext cx="2468880" cy="1920240"/>
          </a:xfrm>
          <a:prstGeom prst="roundRect">
            <a:avLst>
              <a:gd name="adj" fmla="val 3810"/>
            </a:avLst>
          </a:prstGeom>
          <a:solidFill>
            <a:schemeClr val="bg2"/>
          </a:solidFill>
          <a:ln w="15875">
            <a:solidFill>
              <a:schemeClr val="accent3"/>
            </a:solidFill>
            <a:prstDash val="solid"/>
          </a:ln>
        </p:spPr>
        <p:txBody>
          <a:bodyPr/>
          <a:lstStyle/>
          <a:p>
            <a:endParaRPr lang="en-US"/>
          </a:p>
        </p:txBody>
      </p:sp>
      <p:sp>
        <p:nvSpPr>
          <p:cNvPr id="9" name="Text 7"/>
          <p:cNvSpPr txBox="1"/>
          <p:nvPr/>
        </p:nvSpPr>
        <p:spPr>
          <a:xfrm>
            <a:off x="818610" y="3446418"/>
            <a:ext cx="2103120" cy="320040"/>
          </a:xfrm>
          <a:prstGeom prst="rect">
            <a:avLst/>
          </a:prstGeom>
          <a:noFill/>
          <a:ln/>
        </p:spPr>
        <p:txBody>
          <a:bodyPr wrap="square" lIns="0" tIns="0" rIns="0" bIns="0" rtlCol="0" anchor="t"/>
          <a:lstStyle/>
          <a:p>
            <a:pPr marL="0" indent="0">
              <a:buNone/>
            </a:pPr>
            <a:r>
              <a:rPr lang="en-US" sz="1350" b="1" dirty="0">
                <a:solidFill>
                  <a:schemeClr val="tx2"/>
                </a:solidFill>
              </a:rPr>
              <a:t>Centralized, pooled</a:t>
            </a:r>
            <a:endParaRPr lang="en-US" sz="1350" dirty="0"/>
          </a:p>
        </p:txBody>
      </p:sp>
      <p:sp>
        <p:nvSpPr>
          <p:cNvPr id="10" name="Text 8"/>
          <p:cNvSpPr txBox="1"/>
          <p:nvPr/>
        </p:nvSpPr>
        <p:spPr>
          <a:xfrm>
            <a:off x="3836130" y="3446418"/>
            <a:ext cx="2103120" cy="320040"/>
          </a:xfrm>
          <a:prstGeom prst="rect">
            <a:avLst/>
          </a:prstGeom>
          <a:noFill/>
          <a:ln/>
        </p:spPr>
        <p:txBody>
          <a:bodyPr wrap="square" lIns="0" tIns="0" rIns="0" bIns="0" rtlCol="0" anchor="t"/>
          <a:lstStyle/>
          <a:p>
            <a:pPr marL="0" indent="0">
              <a:buNone/>
            </a:pPr>
            <a:r>
              <a:rPr lang="en-US" sz="1350" b="1" dirty="0">
                <a:solidFill>
                  <a:schemeClr val="accent3"/>
                </a:solidFill>
              </a:rPr>
              <a:t>Federated, two nodes</a:t>
            </a:r>
            <a:endParaRPr lang="en-US" sz="1350" dirty="0"/>
          </a:p>
        </p:txBody>
      </p:sp>
      <p:sp>
        <p:nvSpPr>
          <p:cNvPr id="11" name="Text 9"/>
          <p:cNvSpPr txBox="1"/>
          <p:nvPr/>
        </p:nvSpPr>
        <p:spPr>
          <a:xfrm>
            <a:off x="818610" y="3857898"/>
            <a:ext cx="2103120" cy="201168"/>
          </a:xfrm>
          <a:prstGeom prst="rect">
            <a:avLst/>
          </a:prstGeom>
          <a:noFill/>
          <a:ln/>
        </p:spPr>
        <p:txBody>
          <a:bodyPr wrap="square" lIns="0" tIns="0" rIns="0" bIns="0" rtlCol="0" anchor="t"/>
          <a:lstStyle/>
          <a:p>
            <a:pPr marL="0" indent="0">
              <a:buNone/>
            </a:pPr>
            <a:r>
              <a:rPr lang="en-US" sz="1000" dirty="0">
                <a:solidFill>
                  <a:schemeClr val="accent5"/>
                </a:solidFill>
              </a:rPr>
              <a:t>Patients</a:t>
            </a:r>
            <a:endParaRPr lang="en-US" sz="1000" dirty="0"/>
          </a:p>
        </p:txBody>
      </p:sp>
      <p:sp>
        <p:nvSpPr>
          <p:cNvPr id="12" name="Text 10"/>
          <p:cNvSpPr txBox="1"/>
          <p:nvPr/>
        </p:nvSpPr>
        <p:spPr>
          <a:xfrm>
            <a:off x="818610" y="4040778"/>
            <a:ext cx="2103120" cy="256032"/>
          </a:xfrm>
          <a:prstGeom prst="rect">
            <a:avLst/>
          </a:prstGeom>
          <a:noFill/>
          <a:ln/>
        </p:spPr>
        <p:txBody>
          <a:bodyPr wrap="square" lIns="0" tIns="0" rIns="0" bIns="0" rtlCol="0" anchor="t"/>
          <a:lstStyle/>
          <a:p>
            <a:pPr marL="0" indent="0">
              <a:buNone/>
            </a:pPr>
            <a:r>
              <a:rPr lang="en-US" sz="1300" b="1" dirty="0">
                <a:solidFill>
                  <a:schemeClr val="tx2"/>
                </a:solidFill>
              </a:rPr>
              <a:t>104,679</a:t>
            </a:r>
            <a:endParaRPr lang="en-US" sz="1300" dirty="0"/>
          </a:p>
        </p:txBody>
      </p:sp>
      <p:sp>
        <p:nvSpPr>
          <p:cNvPr id="13" name="Text 11"/>
          <p:cNvSpPr txBox="1"/>
          <p:nvPr/>
        </p:nvSpPr>
        <p:spPr>
          <a:xfrm>
            <a:off x="3836130" y="3857898"/>
            <a:ext cx="2103120" cy="201168"/>
          </a:xfrm>
          <a:prstGeom prst="rect">
            <a:avLst/>
          </a:prstGeom>
          <a:noFill/>
          <a:ln/>
        </p:spPr>
        <p:txBody>
          <a:bodyPr wrap="square" lIns="0" tIns="0" rIns="0" bIns="0" rtlCol="0" anchor="t"/>
          <a:lstStyle/>
          <a:p>
            <a:pPr marL="0" indent="0">
              <a:buNone/>
            </a:pPr>
            <a:r>
              <a:rPr lang="en-US" sz="1000" dirty="0">
                <a:solidFill>
                  <a:schemeClr val="accent5"/>
                </a:solidFill>
              </a:rPr>
              <a:t>Patients</a:t>
            </a:r>
            <a:endParaRPr lang="en-US" sz="1000" dirty="0"/>
          </a:p>
        </p:txBody>
      </p:sp>
      <p:sp>
        <p:nvSpPr>
          <p:cNvPr id="14" name="Text 12"/>
          <p:cNvSpPr txBox="1"/>
          <p:nvPr/>
        </p:nvSpPr>
        <p:spPr>
          <a:xfrm>
            <a:off x="3836130" y="4040778"/>
            <a:ext cx="2103120" cy="256032"/>
          </a:xfrm>
          <a:prstGeom prst="rect">
            <a:avLst/>
          </a:prstGeom>
          <a:noFill/>
          <a:ln/>
        </p:spPr>
        <p:txBody>
          <a:bodyPr wrap="square" lIns="0" tIns="0" rIns="0" bIns="0" rtlCol="0" anchor="t"/>
          <a:lstStyle/>
          <a:p>
            <a:pPr marL="0" indent="0">
              <a:buNone/>
            </a:pPr>
            <a:r>
              <a:rPr lang="en-US" sz="1300" b="1" dirty="0">
                <a:solidFill>
                  <a:schemeClr val="tx2"/>
                </a:solidFill>
              </a:rPr>
              <a:t>104,679</a:t>
            </a:r>
            <a:endParaRPr lang="en-US" sz="1300" dirty="0"/>
          </a:p>
        </p:txBody>
      </p:sp>
      <p:sp>
        <p:nvSpPr>
          <p:cNvPr id="15" name="Text 13"/>
          <p:cNvSpPr txBox="1"/>
          <p:nvPr/>
        </p:nvSpPr>
        <p:spPr>
          <a:xfrm>
            <a:off x="818610" y="4296810"/>
            <a:ext cx="2103120" cy="201168"/>
          </a:xfrm>
          <a:prstGeom prst="rect">
            <a:avLst/>
          </a:prstGeom>
          <a:noFill/>
          <a:ln/>
        </p:spPr>
        <p:txBody>
          <a:bodyPr wrap="square" lIns="0" tIns="0" rIns="0" bIns="0" rtlCol="0" anchor="t"/>
          <a:lstStyle/>
          <a:p>
            <a:pPr marL="0" indent="0">
              <a:buNone/>
            </a:pPr>
            <a:r>
              <a:rPr lang="en-US" sz="1000" dirty="0">
                <a:solidFill>
                  <a:schemeClr val="accent5"/>
                </a:solidFill>
              </a:rPr>
              <a:t>Adjusted odds ratio (95% CI)</a:t>
            </a:r>
            <a:endParaRPr lang="en-US" sz="1000" dirty="0"/>
          </a:p>
        </p:txBody>
      </p:sp>
      <p:sp>
        <p:nvSpPr>
          <p:cNvPr id="16" name="Text 14"/>
          <p:cNvSpPr txBox="1"/>
          <p:nvPr/>
        </p:nvSpPr>
        <p:spPr>
          <a:xfrm>
            <a:off x="818610" y="4479690"/>
            <a:ext cx="2103120" cy="256032"/>
          </a:xfrm>
          <a:prstGeom prst="rect">
            <a:avLst/>
          </a:prstGeom>
          <a:noFill/>
          <a:ln/>
        </p:spPr>
        <p:txBody>
          <a:bodyPr wrap="square" lIns="0" tIns="0" rIns="0" bIns="0" rtlCol="0" anchor="t"/>
          <a:lstStyle/>
          <a:p>
            <a:pPr marL="0" indent="0">
              <a:buNone/>
            </a:pPr>
            <a:r>
              <a:rPr lang="en-US" sz="1300" b="1" dirty="0">
                <a:solidFill>
                  <a:schemeClr val="tx2"/>
                </a:solidFill>
              </a:rPr>
              <a:t>0.98 (0.94 to 1.03)</a:t>
            </a:r>
            <a:endParaRPr lang="en-US" sz="1300" dirty="0"/>
          </a:p>
        </p:txBody>
      </p:sp>
      <p:sp>
        <p:nvSpPr>
          <p:cNvPr id="17" name="Text 15"/>
          <p:cNvSpPr txBox="1"/>
          <p:nvPr/>
        </p:nvSpPr>
        <p:spPr>
          <a:xfrm>
            <a:off x="3836130" y="4296810"/>
            <a:ext cx="2103120" cy="201168"/>
          </a:xfrm>
          <a:prstGeom prst="rect">
            <a:avLst/>
          </a:prstGeom>
          <a:noFill/>
          <a:ln/>
        </p:spPr>
        <p:txBody>
          <a:bodyPr wrap="square" lIns="0" tIns="0" rIns="0" bIns="0" rtlCol="0" anchor="t"/>
          <a:lstStyle/>
          <a:p>
            <a:pPr marL="0" indent="0">
              <a:buNone/>
            </a:pPr>
            <a:r>
              <a:rPr lang="en-US" sz="1000" dirty="0">
                <a:solidFill>
                  <a:schemeClr val="accent5"/>
                </a:solidFill>
              </a:rPr>
              <a:t>Adjusted odds ratio (95% CI)</a:t>
            </a:r>
            <a:endParaRPr lang="en-US" sz="1000" dirty="0"/>
          </a:p>
        </p:txBody>
      </p:sp>
      <p:sp>
        <p:nvSpPr>
          <p:cNvPr id="18" name="Text 16"/>
          <p:cNvSpPr txBox="1"/>
          <p:nvPr/>
        </p:nvSpPr>
        <p:spPr>
          <a:xfrm>
            <a:off x="3836130" y="4479690"/>
            <a:ext cx="2103120" cy="256032"/>
          </a:xfrm>
          <a:prstGeom prst="rect">
            <a:avLst/>
          </a:prstGeom>
          <a:noFill/>
          <a:ln/>
        </p:spPr>
        <p:txBody>
          <a:bodyPr wrap="square" lIns="0" tIns="0" rIns="0" bIns="0" rtlCol="0" anchor="t"/>
          <a:lstStyle/>
          <a:p>
            <a:pPr marL="0" indent="0">
              <a:buNone/>
            </a:pPr>
            <a:r>
              <a:rPr lang="en-US" sz="1300" b="1" dirty="0">
                <a:solidFill>
                  <a:schemeClr val="tx2"/>
                </a:solidFill>
              </a:rPr>
              <a:t>0.98 (0.94 to 1.03)</a:t>
            </a:r>
            <a:endParaRPr lang="en-US" sz="1300" dirty="0"/>
          </a:p>
        </p:txBody>
      </p:sp>
      <p:sp>
        <p:nvSpPr>
          <p:cNvPr id="19" name="Text 17"/>
          <p:cNvSpPr txBox="1"/>
          <p:nvPr/>
        </p:nvSpPr>
        <p:spPr>
          <a:xfrm>
            <a:off x="818610" y="4735722"/>
            <a:ext cx="2103120" cy="201168"/>
          </a:xfrm>
          <a:prstGeom prst="rect">
            <a:avLst/>
          </a:prstGeom>
          <a:noFill/>
          <a:ln/>
        </p:spPr>
        <p:txBody>
          <a:bodyPr wrap="square" lIns="0" tIns="0" rIns="0" bIns="0" rtlCol="0" anchor="t"/>
          <a:lstStyle/>
          <a:p>
            <a:pPr marL="0" indent="0">
              <a:buNone/>
            </a:pPr>
            <a:r>
              <a:rPr lang="en-US" sz="1000" dirty="0">
                <a:solidFill>
                  <a:schemeClr val="accent5"/>
                </a:solidFill>
              </a:rPr>
              <a:t>Effect sizes (d, V)</a:t>
            </a:r>
            <a:endParaRPr lang="en-US" sz="1000" dirty="0"/>
          </a:p>
        </p:txBody>
      </p:sp>
      <p:sp>
        <p:nvSpPr>
          <p:cNvPr id="20" name="Text 18"/>
          <p:cNvSpPr txBox="1"/>
          <p:nvPr/>
        </p:nvSpPr>
        <p:spPr>
          <a:xfrm>
            <a:off x="818610" y="4918602"/>
            <a:ext cx="2103120" cy="256032"/>
          </a:xfrm>
          <a:prstGeom prst="rect">
            <a:avLst/>
          </a:prstGeom>
          <a:noFill/>
          <a:ln/>
        </p:spPr>
        <p:txBody>
          <a:bodyPr wrap="square" lIns="0" tIns="0" rIns="0" bIns="0" rtlCol="0" anchor="t"/>
          <a:lstStyle/>
          <a:p>
            <a:pPr marL="0" indent="0">
              <a:buNone/>
            </a:pPr>
            <a:r>
              <a:rPr lang="en-US" sz="1300" b="1" dirty="0">
                <a:solidFill>
                  <a:schemeClr val="tx2"/>
                </a:solidFill>
              </a:rPr>
              <a:t>0.39, 0.14</a:t>
            </a:r>
            <a:endParaRPr lang="en-US" sz="1300" dirty="0"/>
          </a:p>
        </p:txBody>
      </p:sp>
      <p:sp>
        <p:nvSpPr>
          <p:cNvPr id="21" name="Text 19"/>
          <p:cNvSpPr txBox="1"/>
          <p:nvPr/>
        </p:nvSpPr>
        <p:spPr>
          <a:xfrm>
            <a:off x="3836130" y="4735722"/>
            <a:ext cx="2103120" cy="201168"/>
          </a:xfrm>
          <a:prstGeom prst="rect">
            <a:avLst/>
          </a:prstGeom>
          <a:noFill/>
          <a:ln/>
        </p:spPr>
        <p:txBody>
          <a:bodyPr wrap="square" lIns="0" tIns="0" rIns="0" bIns="0" rtlCol="0" anchor="t"/>
          <a:lstStyle/>
          <a:p>
            <a:pPr marL="0" indent="0">
              <a:buNone/>
            </a:pPr>
            <a:r>
              <a:rPr lang="en-US" sz="1000" dirty="0">
                <a:solidFill>
                  <a:schemeClr val="accent5"/>
                </a:solidFill>
              </a:rPr>
              <a:t>Effect sizes (d, V)</a:t>
            </a:r>
            <a:endParaRPr lang="en-US" sz="1000" dirty="0"/>
          </a:p>
        </p:txBody>
      </p:sp>
      <p:sp>
        <p:nvSpPr>
          <p:cNvPr id="22" name="Text 20"/>
          <p:cNvSpPr txBox="1"/>
          <p:nvPr/>
        </p:nvSpPr>
        <p:spPr>
          <a:xfrm>
            <a:off x="3836130" y="4918602"/>
            <a:ext cx="2103120" cy="256032"/>
          </a:xfrm>
          <a:prstGeom prst="rect">
            <a:avLst/>
          </a:prstGeom>
          <a:noFill/>
          <a:ln/>
        </p:spPr>
        <p:txBody>
          <a:bodyPr wrap="square" lIns="0" tIns="0" rIns="0" bIns="0" rtlCol="0" anchor="t"/>
          <a:lstStyle/>
          <a:p>
            <a:pPr marL="0" indent="0">
              <a:buNone/>
            </a:pPr>
            <a:r>
              <a:rPr lang="en-US" sz="1300" b="1" dirty="0">
                <a:solidFill>
                  <a:schemeClr val="tx2"/>
                </a:solidFill>
              </a:rPr>
              <a:t>0.39, 0.14</a:t>
            </a:r>
            <a:endParaRPr lang="en-US" sz="1300" dirty="0"/>
          </a:p>
        </p:txBody>
      </p:sp>
      <p:sp>
        <p:nvSpPr>
          <p:cNvPr id="23" name="equals"/>
          <p:cNvSpPr/>
          <p:nvPr/>
        </p:nvSpPr>
        <p:spPr>
          <a:xfrm>
            <a:off x="3150330" y="4040778"/>
            <a:ext cx="457200" cy="457200"/>
          </a:xfrm>
          <a:prstGeom prst="ellipse">
            <a:avLst/>
          </a:prstGeom>
          <a:solidFill>
            <a:schemeClr val="accent3"/>
          </a:solidFill>
          <a:ln w="12700">
            <a:solidFill>
              <a:schemeClr val="accent3"/>
            </a:solidFill>
            <a:prstDash val="solid"/>
          </a:ln>
        </p:spPr>
        <p:txBody>
          <a:bodyPr/>
          <a:lstStyle/>
          <a:p>
            <a:endParaRPr lang="en-US"/>
          </a:p>
        </p:txBody>
      </p:sp>
      <p:sp>
        <p:nvSpPr>
          <p:cNvPr id="24" name="Text 22"/>
          <p:cNvSpPr txBox="1"/>
          <p:nvPr/>
        </p:nvSpPr>
        <p:spPr>
          <a:xfrm>
            <a:off x="3150330" y="4040778"/>
            <a:ext cx="457200" cy="457200"/>
          </a:xfrm>
          <a:prstGeom prst="rect">
            <a:avLst/>
          </a:prstGeom>
          <a:noFill/>
          <a:ln/>
        </p:spPr>
        <p:txBody>
          <a:bodyPr wrap="square" lIns="0" tIns="0" rIns="0" bIns="0" rtlCol="0" anchor="ctr"/>
          <a:lstStyle/>
          <a:p>
            <a:pPr marL="0" indent="0" algn="ctr">
              <a:buNone/>
            </a:pPr>
            <a:r>
              <a:rPr lang="en-US" sz="2000" b="1" dirty="0">
                <a:solidFill>
                  <a:schemeClr val="bg1"/>
                </a:solidFill>
              </a:rPr>
              <a:t>=</a:t>
            </a:r>
            <a:endParaRPr lang="en-US" sz="2000" dirty="0"/>
          </a:p>
        </p:txBody>
      </p:sp>
      <p:sp>
        <p:nvSpPr>
          <p:cNvPr id="25" name="Text 23"/>
          <p:cNvSpPr txBox="1"/>
          <p:nvPr/>
        </p:nvSpPr>
        <p:spPr>
          <a:xfrm>
            <a:off x="548640" y="5285232"/>
            <a:ext cx="5486400" cy="228600"/>
          </a:xfrm>
          <a:prstGeom prst="rect">
            <a:avLst/>
          </a:prstGeom>
          <a:noFill/>
          <a:ln/>
        </p:spPr>
        <p:txBody>
          <a:bodyPr wrap="square" lIns="0" tIns="0" rIns="0" bIns="0" rtlCol="0" anchor="t"/>
          <a:lstStyle/>
          <a:p>
            <a:pPr marL="0" indent="0">
              <a:buNone/>
            </a:pPr>
            <a:r>
              <a:rPr lang="en-US" sz="1000" dirty="0">
                <a:solidFill>
                  <a:schemeClr val="accent5"/>
                </a:solidFill>
              </a:rPr>
              <a:t>Salerno A, Melissargos G, et al. Eur J Neurol 2026;33(8):e70715</a:t>
            </a:r>
            <a:endParaRPr lang="en-US" sz="1000" dirty="0"/>
          </a:p>
        </p:txBody>
      </p:sp>
      <p:sp>
        <p:nvSpPr>
          <p:cNvPr id="26" name="card"/>
          <p:cNvSpPr/>
          <p:nvPr/>
        </p:nvSpPr>
        <p:spPr>
          <a:xfrm>
            <a:off x="6492240" y="1700784"/>
            <a:ext cx="5166360" cy="3785616"/>
          </a:xfrm>
          <a:prstGeom prst="roundRect">
            <a:avLst>
              <a:gd name="adj" fmla="val 1975"/>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27" name="icon circle"/>
          <p:cNvSpPr/>
          <p:nvPr/>
        </p:nvSpPr>
        <p:spPr>
          <a:xfrm>
            <a:off x="6720840" y="2011680"/>
            <a:ext cx="640080" cy="640080"/>
          </a:xfrm>
          <a:prstGeom prst="ellipse">
            <a:avLst/>
          </a:prstGeom>
          <a:solidFill>
            <a:schemeClr val="bg1"/>
          </a:solidFill>
          <a:ln w="12700">
            <a:solidFill>
              <a:schemeClr val="bg1"/>
            </a:solidFill>
            <a:prstDash val="solid"/>
          </a:ln>
        </p:spPr>
        <p:txBody>
          <a:bodyPr/>
          <a:lstStyle/>
          <a:p>
            <a:endParaRPr lang="en-US"/>
          </a:p>
        </p:txBody>
      </p:sp>
      <p:pic>
        <p:nvPicPr>
          <p:cNvPr id="28" name="icon" descr="preencoded.png"/>
          <p:cNvPicPr>
            <a:picLocks noChangeAspect="1"/>
          </p:cNvPicPr>
          <p:nvPr/>
        </p:nvPicPr>
        <p:blipFill>
          <a:blip r:embed="rId3"/>
          <a:stretch>
            <a:fillRect/>
          </a:stretch>
        </p:blipFill>
        <p:spPr>
          <a:xfrm>
            <a:off x="6874459" y="2165299"/>
            <a:ext cx="332842" cy="332842"/>
          </a:xfrm>
          <a:prstGeom prst="rect">
            <a:avLst/>
          </a:prstGeom>
        </p:spPr>
      </p:pic>
      <p:sp>
        <p:nvSpPr>
          <p:cNvPr id="29" name="Text 26"/>
          <p:cNvSpPr txBox="1"/>
          <p:nvPr/>
        </p:nvSpPr>
        <p:spPr>
          <a:xfrm>
            <a:off x="7498080" y="1993392"/>
            <a:ext cx="4023360" cy="274320"/>
          </a:xfrm>
          <a:prstGeom prst="rect">
            <a:avLst/>
          </a:prstGeom>
          <a:noFill/>
          <a:ln/>
        </p:spPr>
        <p:txBody>
          <a:bodyPr wrap="square" lIns="0" tIns="0" rIns="0" bIns="0" rtlCol="0" anchor="t"/>
          <a:lstStyle/>
          <a:p>
            <a:pPr marL="0" indent="0">
              <a:buNone/>
            </a:pPr>
            <a:r>
              <a:rPr lang="en-US" sz="1050" b="1" kern="0" spc="100" dirty="0">
                <a:solidFill>
                  <a:schemeClr val="accent1"/>
                </a:solidFill>
              </a:rPr>
              <a:t>Frontiers in Disaster and Emergency Medicine, 2026</a:t>
            </a:r>
            <a:endParaRPr lang="en-US" sz="1050" dirty="0"/>
          </a:p>
        </p:txBody>
      </p:sp>
      <p:sp>
        <p:nvSpPr>
          <p:cNvPr id="30" name="Text 27"/>
          <p:cNvSpPr txBox="1"/>
          <p:nvPr/>
        </p:nvSpPr>
        <p:spPr>
          <a:xfrm>
            <a:off x="7498080" y="2286000"/>
            <a:ext cx="4023360" cy="685800"/>
          </a:xfrm>
          <a:prstGeom prst="rect">
            <a:avLst/>
          </a:prstGeom>
          <a:noFill/>
          <a:ln/>
        </p:spPr>
        <p:txBody>
          <a:bodyPr wrap="square" lIns="0" tIns="0" rIns="0" bIns="0" rtlCol="0" anchor="t"/>
          <a:lstStyle/>
          <a:p>
            <a:pPr marL="0" indent="0">
              <a:buNone/>
            </a:pPr>
            <a:r>
              <a:rPr lang="en-US" sz="1350" b="1" dirty="0">
                <a:solidFill>
                  <a:schemeClr val="tx2"/>
                </a:solidFill>
              </a:rPr>
              <a:t>Deploying the Medical Informatics Platform for cross-border federated analytics in FERES and eCREAM</a:t>
            </a:r>
            <a:endParaRPr lang="en-US" sz="1350" dirty="0"/>
          </a:p>
        </p:txBody>
      </p:sp>
      <p:sp>
        <p:nvSpPr>
          <p:cNvPr id="31" name="Text 28"/>
          <p:cNvSpPr txBox="1"/>
          <p:nvPr/>
        </p:nvSpPr>
        <p:spPr>
          <a:xfrm>
            <a:off x="6720840" y="3017520"/>
            <a:ext cx="4754880" cy="274320"/>
          </a:xfrm>
          <a:prstGeom prst="rect">
            <a:avLst/>
          </a:prstGeom>
          <a:noFill/>
          <a:ln/>
        </p:spPr>
        <p:txBody>
          <a:bodyPr wrap="square" lIns="0" tIns="0" rIns="0" bIns="0" rtlCol="0" anchor="t"/>
          <a:lstStyle/>
          <a:p>
            <a:pPr marL="0" indent="0">
              <a:buNone/>
            </a:pPr>
            <a:r>
              <a:rPr lang="en-US" sz="1050" dirty="0">
                <a:solidFill>
                  <a:schemeClr val="accent5"/>
                </a:solidFill>
              </a:rPr>
              <a:t>Melissargos G, et al. Front Disaster Emerg Med 2026;4:1748193. Open access.</a:t>
            </a:r>
            <a:endParaRPr lang="en-US" sz="1050" dirty="0"/>
          </a:p>
        </p:txBody>
      </p:sp>
      <p:pic>
        <p:nvPicPr>
          <p:cNvPr id="32" name="lesson icon" descr="preencoded.png"/>
          <p:cNvPicPr>
            <a:picLocks noChangeAspect="1"/>
          </p:cNvPicPr>
          <p:nvPr/>
        </p:nvPicPr>
        <p:blipFill>
          <a:blip r:embed="rId4"/>
          <a:stretch>
            <a:fillRect/>
          </a:stretch>
        </p:blipFill>
        <p:spPr>
          <a:xfrm>
            <a:off x="6720840" y="3456432"/>
            <a:ext cx="365760" cy="365760"/>
          </a:xfrm>
          <a:prstGeom prst="rect">
            <a:avLst/>
          </a:prstGeom>
        </p:spPr>
      </p:pic>
      <p:sp>
        <p:nvSpPr>
          <p:cNvPr id="33" name="Text 29"/>
          <p:cNvSpPr txBox="1"/>
          <p:nvPr/>
        </p:nvSpPr>
        <p:spPr>
          <a:xfrm>
            <a:off x="7223760" y="3410712"/>
            <a:ext cx="4297680" cy="274320"/>
          </a:xfrm>
          <a:prstGeom prst="rect">
            <a:avLst/>
          </a:prstGeom>
          <a:noFill/>
          <a:ln/>
        </p:spPr>
        <p:txBody>
          <a:bodyPr wrap="square" lIns="0" tIns="0" rIns="0" bIns="0" rtlCol="0" anchor="t"/>
          <a:lstStyle/>
          <a:p>
            <a:pPr marL="0" indent="0">
              <a:buNone/>
            </a:pPr>
            <a:r>
              <a:rPr lang="en-US" sz="1300" b="1" dirty="0">
                <a:solidFill>
                  <a:schemeClr val="tx2"/>
                </a:solidFill>
              </a:rPr>
              <a:t>Governance first, and it takes time</a:t>
            </a:r>
            <a:endParaRPr lang="en-US" sz="1300" dirty="0"/>
          </a:p>
        </p:txBody>
      </p:sp>
      <p:sp>
        <p:nvSpPr>
          <p:cNvPr id="34" name="Text 30"/>
          <p:cNvSpPr txBox="1"/>
          <p:nvPr/>
        </p:nvSpPr>
        <p:spPr>
          <a:xfrm>
            <a:off x="7223760" y="3675888"/>
            <a:ext cx="4297680" cy="365760"/>
          </a:xfrm>
          <a:prstGeom prst="rect">
            <a:avLst/>
          </a:prstGeom>
          <a:noFill/>
          <a:ln/>
        </p:spPr>
        <p:txBody>
          <a:bodyPr wrap="square" lIns="0" tIns="0" rIns="0" bIns="0" rtlCol="0" anchor="t"/>
          <a:lstStyle/>
          <a:p>
            <a:pPr marL="0" indent="0">
              <a:buNone/>
            </a:pPr>
            <a:r>
              <a:rPr lang="en-US" sz="1150" dirty="0">
                <a:solidFill>
                  <a:schemeClr val="tx1"/>
                </a:solidFill>
              </a:rPr>
              <a:t>weeks to onboard a user, months to onboard a new member</a:t>
            </a:r>
            <a:endParaRPr lang="en-US" sz="1150" dirty="0"/>
          </a:p>
        </p:txBody>
      </p:sp>
      <p:pic>
        <p:nvPicPr>
          <p:cNvPr id="35" name="lesson icon" descr="preencoded.png"/>
          <p:cNvPicPr>
            <a:picLocks noChangeAspect="1"/>
          </p:cNvPicPr>
          <p:nvPr/>
        </p:nvPicPr>
        <p:blipFill>
          <a:blip r:embed="rId5"/>
          <a:stretch>
            <a:fillRect/>
          </a:stretch>
        </p:blipFill>
        <p:spPr>
          <a:xfrm>
            <a:off x="6720840" y="4114800"/>
            <a:ext cx="365760" cy="365760"/>
          </a:xfrm>
          <a:prstGeom prst="rect">
            <a:avLst/>
          </a:prstGeom>
        </p:spPr>
      </p:pic>
      <p:sp>
        <p:nvSpPr>
          <p:cNvPr id="36" name="Text 31"/>
          <p:cNvSpPr txBox="1"/>
          <p:nvPr/>
        </p:nvSpPr>
        <p:spPr>
          <a:xfrm>
            <a:off x="7223760" y="4069080"/>
            <a:ext cx="4297680" cy="274320"/>
          </a:xfrm>
          <a:prstGeom prst="rect">
            <a:avLst/>
          </a:prstGeom>
          <a:noFill/>
          <a:ln/>
        </p:spPr>
        <p:txBody>
          <a:bodyPr wrap="square" lIns="0" tIns="0" rIns="0" bIns="0" rtlCol="0" anchor="t"/>
          <a:lstStyle/>
          <a:p>
            <a:pPr marL="0" indent="0">
              <a:buNone/>
            </a:pPr>
            <a:r>
              <a:rPr lang="en-US" sz="1300" b="1" dirty="0">
                <a:solidFill>
                  <a:schemeClr val="tx2"/>
                </a:solidFill>
              </a:rPr>
              <a:t>Harmonization is the critical step</a:t>
            </a:r>
            <a:endParaRPr lang="en-US" sz="1300" dirty="0"/>
          </a:p>
        </p:txBody>
      </p:sp>
      <p:sp>
        <p:nvSpPr>
          <p:cNvPr id="37" name="Text 32"/>
          <p:cNvSpPr txBox="1"/>
          <p:nvPr/>
        </p:nvSpPr>
        <p:spPr>
          <a:xfrm>
            <a:off x="7223760" y="4334256"/>
            <a:ext cx="4297680" cy="365760"/>
          </a:xfrm>
          <a:prstGeom prst="rect">
            <a:avLst/>
          </a:prstGeom>
          <a:noFill/>
          <a:ln/>
        </p:spPr>
        <p:txBody>
          <a:bodyPr wrap="square" lIns="0" tIns="0" rIns="0" bIns="0" rtlCol="0" anchor="t"/>
          <a:lstStyle/>
          <a:p>
            <a:pPr marL="0" indent="0">
              <a:buNone/>
            </a:pPr>
            <a:r>
              <a:rPr lang="en-US" sz="1150" dirty="0">
                <a:solidFill>
                  <a:schemeClr val="tx1"/>
                </a:solidFill>
              </a:rPr>
              <a:t>clinical and data-engineering expertise together, every time</a:t>
            </a:r>
            <a:endParaRPr lang="en-US" sz="1150" dirty="0"/>
          </a:p>
        </p:txBody>
      </p:sp>
      <p:pic>
        <p:nvPicPr>
          <p:cNvPr id="38" name="lesson icon" descr="preencoded.png"/>
          <p:cNvPicPr>
            <a:picLocks noChangeAspect="1"/>
          </p:cNvPicPr>
          <p:nvPr/>
        </p:nvPicPr>
        <p:blipFill>
          <a:blip r:embed="rId6"/>
          <a:stretch>
            <a:fillRect/>
          </a:stretch>
        </p:blipFill>
        <p:spPr>
          <a:xfrm>
            <a:off x="6720840" y="4773168"/>
            <a:ext cx="365760" cy="365760"/>
          </a:xfrm>
          <a:prstGeom prst="rect">
            <a:avLst/>
          </a:prstGeom>
        </p:spPr>
      </p:pic>
      <p:sp>
        <p:nvSpPr>
          <p:cNvPr id="39" name="Text 33"/>
          <p:cNvSpPr txBox="1"/>
          <p:nvPr/>
        </p:nvSpPr>
        <p:spPr>
          <a:xfrm>
            <a:off x="7223760" y="4727448"/>
            <a:ext cx="4297680" cy="274320"/>
          </a:xfrm>
          <a:prstGeom prst="rect">
            <a:avLst/>
          </a:prstGeom>
          <a:noFill/>
          <a:ln/>
        </p:spPr>
        <p:txBody>
          <a:bodyPr wrap="square" lIns="0" tIns="0" rIns="0" bIns="0" rtlCol="0" anchor="t"/>
          <a:lstStyle/>
          <a:p>
            <a:pPr marL="0" indent="0">
              <a:buNone/>
            </a:pPr>
            <a:r>
              <a:rPr lang="en-US" sz="1300" b="1" dirty="0">
                <a:solidFill>
                  <a:schemeClr val="tx2"/>
                </a:solidFill>
              </a:rPr>
              <a:t>The statistics-only mindset has to be taught</a:t>
            </a:r>
            <a:endParaRPr lang="en-US" sz="1300" dirty="0"/>
          </a:p>
        </p:txBody>
      </p:sp>
      <p:sp>
        <p:nvSpPr>
          <p:cNvPr id="40" name="Text 34"/>
          <p:cNvSpPr txBox="1"/>
          <p:nvPr/>
        </p:nvSpPr>
        <p:spPr>
          <a:xfrm>
            <a:off x="7223760" y="4992624"/>
            <a:ext cx="4297680" cy="365760"/>
          </a:xfrm>
          <a:prstGeom prst="rect">
            <a:avLst/>
          </a:prstGeom>
          <a:noFill/>
          <a:ln/>
        </p:spPr>
        <p:txBody>
          <a:bodyPr wrap="square" lIns="0" tIns="0" rIns="0" bIns="0" rtlCol="0" anchor="t"/>
          <a:lstStyle/>
          <a:p>
            <a:pPr marL="0" indent="0">
              <a:buNone/>
            </a:pPr>
            <a:r>
              <a:rPr lang="en-US" sz="1150" dirty="0">
                <a:solidFill>
                  <a:schemeClr val="tx1"/>
                </a:solidFill>
              </a:rPr>
              <a:t>training is part of the deployment, hence the hands-on sessions</a:t>
            </a:r>
            <a:endParaRPr lang="en-US" sz="1150" dirty="0"/>
          </a:p>
        </p:txBody>
      </p:sp>
      <p:sp>
        <p:nvSpPr>
          <p:cNvPr id="41" name="message"/>
          <p:cNvSpPr/>
          <p:nvPr/>
        </p:nvSpPr>
        <p:spPr>
          <a:xfrm>
            <a:off x="470156" y="5577840"/>
            <a:ext cx="11188444"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42" name="Text 36"/>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400" b="1" dirty="0">
                <a:solidFill>
                  <a:schemeClr val="tx2"/>
                </a:solidFill>
              </a:rPr>
              <a:t>Federated analysis is validated and the recipe is published. </a:t>
            </a:r>
            <a:r>
              <a:rPr lang="en-US" sz="1400" dirty="0">
                <a:solidFill>
                  <a:schemeClr val="tx1"/>
                </a:solidFill>
              </a:rPr>
              <a:t>eCREAM reuses both: the same platform, the same governance pattern, the same method, applied to emergency-department data for the first time.</a:t>
            </a:r>
            <a:endParaRPr lang="en-US" sz="1400" dirty="0"/>
          </a:p>
        </p:txBody>
      </p:sp>
      <p:sp>
        <p:nvSpPr>
          <p:cNvPr id="43"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822960" y="2286000"/>
            <a:ext cx="10515600" cy="1463040"/>
          </a:xfrm>
          <a:prstGeom prst="rect">
            <a:avLst/>
          </a:prstGeom>
          <a:noFill/>
          <a:ln/>
        </p:spPr>
        <p:txBody>
          <a:bodyPr wrap="square" lIns="0" tIns="0" rIns="0" bIns="0" rtlCol="0" anchor="ctr"/>
          <a:lstStyle/>
          <a:p>
            <a:pPr marL="0" indent="0" algn="ctr">
              <a:buNone/>
            </a:pPr>
            <a:r>
              <a:rPr lang="en-US" sz="4400" b="1" dirty="0">
                <a:solidFill>
                  <a:schemeClr val="bg1"/>
                </a:solidFill>
              </a:rPr>
              <a:t>Part two.</a:t>
            </a:r>
            <a:endParaRPr lang="en-US" sz="4400" dirty="0"/>
          </a:p>
          <a:p>
            <a:pPr marL="0" indent="0" algn="ctr">
              <a:buNone/>
            </a:pPr>
            <a:r>
              <a:rPr lang="en-US" sz="4400" b="1" dirty="0">
                <a:solidFill>
                  <a:schemeClr val="bg1"/>
                </a:solidFill>
              </a:rPr>
              <a:t>eCREAM on the platform.</a:t>
            </a:r>
            <a:endParaRPr lang="en-US" sz="4400" dirty="0"/>
          </a:p>
        </p:txBody>
      </p:sp>
      <p:sp>
        <p:nvSpPr>
          <p:cNvPr id="3" name="Text 0"/>
          <p:cNvSpPr>
            <a:spLocks noGrp="1"/>
          </p:cNvSpPr>
          <p:nvPr>
            <p:ph type="body" idx="101" hasCustomPrompt="1"/>
          </p:nvPr>
        </p:nvSpPr>
        <p:spPr>
          <a:xfrm>
            <a:off x="822960" y="3840480"/>
            <a:ext cx="10515600" cy="914400"/>
          </a:xfrm>
          <a:prstGeom prst="rect">
            <a:avLst/>
          </a:prstGeom>
          <a:noFill/>
          <a:ln/>
        </p:spPr>
        <p:txBody>
          <a:bodyPr wrap="square" lIns="0" tIns="0" rIns="0" bIns="0" rtlCol="0" anchor="t"/>
          <a:lstStyle/>
          <a:p>
            <a:pPr marL="0" indent="0" algn="ctr">
              <a:buNone/>
            </a:pPr>
            <a:r>
              <a:rPr lang="en-US" sz="2000" dirty="0">
                <a:solidFill>
                  <a:schemeClr val="accent6"/>
                </a:solidFill>
              </a:rPr>
              <a:t>What the Grant Agreement asked for, and what is running today.</a:t>
            </a:r>
            <a:endParaRPr lang="en-US" sz="2000" dirty="0"/>
          </a:p>
        </p:txBody>
      </p:sp>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WP5, TASK 5.3, LEAD CHUV WITH IRFMN AND ECRIN</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One task, three configurations</a:t>
            </a:r>
            <a:endParaRPr lang="en-US" sz="3000" dirty="0"/>
          </a:p>
        </p:txBody>
      </p:sp>
      <p:sp>
        <p:nvSpPr>
          <p:cNvPr id="4" name="card"/>
          <p:cNvSpPr/>
          <p:nvPr/>
        </p:nvSpPr>
        <p:spPr>
          <a:xfrm>
            <a:off x="548640" y="1783080"/>
            <a:ext cx="3566160" cy="3108960"/>
          </a:xfrm>
          <a:prstGeom prst="roundRect">
            <a:avLst>
              <a:gd name="adj" fmla="val 2353"/>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5" name="icon circle"/>
          <p:cNvSpPr/>
          <p:nvPr/>
        </p:nvSpPr>
        <p:spPr>
          <a:xfrm>
            <a:off x="822960" y="2057400"/>
            <a:ext cx="731520" cy="731520"/>
          </a:xfrm>
          <a:prstGeom prst="ellipse">
            <a:avLst/>
          </a:prstGeom>
          <a:solidFill>
            <a:schemeClr val="bg1"/>
          </a:solidFill>
          <a:ln w="12700">
            <a:solidFill>
              <a:schemeClr val="bg1"/>
            </a:solidFill>
            <a:prstDash val="solid"/>
          </a:ln>
        </p:spPr>
        <p:txBody>
          <a:bodyPr/>
          <a:lstStyle/>
          <a:p>
            <a:endParaRPr lang="en-US"/>
          </a:p>
        </p:txBody>
      </p:sp>
      <p:pic>
        <p:nvPicPr>
          <p:cNvPr id="6" name="icon" descr="preencoded.png"/>
          <p:cNvPicPr>
            <a:picLocks noChangeAspect="1"/>
          </p:cNvPicPr>
          <p:nvPr/>
        </p:nvPicPr>
        <p:blipFill>
          <a:blip r:embed="rId3"/>
          <a:stretch>
            <a:fillRect/>
          </a:stretch>
        </p:blipFill>
        <p:spPr>
          <a:xfrm>
            <a:off x="998525" y="2232965"/>
            <a:ext cx="380390" cy="380390"/>
          </a:xfrm>
          <a:prstGeom prst="rect">
            <a:avLst/>
          </a:prstGeom>
        </p:spPr>
      </p:pic>
      <p:sp>
        <p:nvSpPr>
          <p:cNvPr id="7" name="Text 4"/>
          <p:cNvSpPr txBox="1"/>
          <p:nvPr/>
        </p:nvSpPr>
        <p:spPr>
          <a:xfrm>
            <a:off x="1737360" y="2167128"/>
            <a:ext cx="2103120" cy="457200"/>
          </a:xfrm>
          <a:prstGeom prst="rect">
            <a:avLst/>
          </a:prstGeom>
          <a:noFill/>
          <a:ln/>
        </p:spPr>
        <p:txBody>
          <a:bodyPr wrap="square" lIns="0" tIns="0" rIns="0" bIns="0" rtlCol="0" anchor="ctr"/>
          <a:lstStyle/>
          <a:p>
            <a:pPr marL="0" indent="0">
              <a:buNone/>
            </a:pPr>
            <a:r>
              <a:rPr lang="en-US" sz="2000" b="1" dirty="0">
                <a:solidFill>
                  <a:schemeClr val="tx2"/>
                </a:solidFill>
              </a:rPr>
              <a:t>eCREAM-MIP</a:t>
            </a:r>
            <a:endParaRPr lang="en-US" sz="2000" dirty="0"/>
          </a:p>
        </p:txBody>
      </p:sp>
      <p:sp>
        <p:nvSpPr>
          <p:cNvPr id="8" name="Text 5"/>
          <p:cNvSpPr txBox="1"/>
          <p:nvPr/>
        </p:nvSpPr>
        <p:spPr>
          <a:xfrm>
            <a:off x="822960" y="3063240"/>
            <a:ext cx="3017520" cy="1280160"/>
          </a:xfrm>
          <a:prstGeom prst="rect">
            <a:avLst/>
          </a:prstGeom>
          <a:noFill/>
          <a:ln/>
        </p:spPr>
        <p:txBody>
          <a:bodyPr wrap="square" lIns="0" tIns="0" rIns="0" bIns="0" rtlCol="0" anchor="t"/>
          <a:lstStyle/>
          <a:p>
            <a:pPr marL="0" indent="0">
              <a:buNone/>
            </a:pPr>
            <a:r>
              <a:rPr lang="en-US" sz="1400" dirty="0">
                <a:solidFill>
                  <a:schemeClr val="tx1"/>
                </a:solidFill>
              </a:rPr>
              <a:t>The restricted instance holding the central UC1 database. Accredited users only, double authentication, every analysis recorded.</a:t>
            </a:r>
            <a:endParaRPr lang="en-US" sz="1400" dirty="0"/>
          </a:p>
        </p:txBody>
      </p:sp>
      <p:sp>
        <p:nvSpPr>
          <p:cNvPr id="9" name="chip"/>
          <p:cNvSpPr/>
          <p:nvPr/>
        </p:nvSpPr>
        <p:spPr>
          <a:xfrm>
            <a:off x="822960" y="4325112"/>
            <a:ext cx="1463040" cy="292608"/>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10" name="Text 7"/>
          <p:cNvSpPr txBox="1"/>
          <p:nvPr/>
        </p:nvSpPr>
        <p:spPr>
          <a:xfrm>
            <a:off x="822960" y="4325112"/>
            <a:ext cx="1463040" cy="292608"/>
          </a:xfrm>
          <a:prstGeom prst="rect">
            <a:avLst/>
          </a:prstGeom>
          <a:noFill/>
          <a:ln/>
        </p:spPr>
        <p:txBody>
          <a:bodyPr wrap="square" lIns="0" tIns="0" rIns="0" bIns="0" rtlCol="0" anchor="ctr"/>
          <a:lstStyle/>
          <a:p>
            <a:pPr marL="0" indent="0" algn="ctr">
              <a:buNone/>
            </a:pPr>
            <a:r>
              <a:rPr lang="en-US" sz="1000" b="1" kern="0" spc="100" dirty="0">
                <a:solidFill>
                  <a:schemeClr val="bg1"/>
                </a:solidFill>
              </a:rPr>
              <a:t>DELIVERED</a:t>
            </a:r>
            <a:endParaRPr lang="en-US" sz="1000" dirty="0"/>
          </a:p>
        </p:txBody>
      </p:sp>
      <p:sp>
        <p:nvSpPr>
          <p:cNvPr id="11" name="card"/>
          <p:cNvSpPr/>
          <p:nvPr/>
        </p:nvSpPr>
        <p:spPr>
          <a:xfrm>
            <a:off x="4297680" y="1783080"/>
            <a:ext cx="3566160" cy="3108960"/>
          </a:xfrm>
          <a:prstGeom prst="roundRect">
            <a:avLst>
              <a:gd name="adj" fmla="val 2353"/>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2" name="icon circle"/>
          <p:cNvSpPr/>
          <p:nvPr/>
        </p:nvSpPr>
        <p:spPr>
          <a:xfrm>
            <a:off x="4572000" y="2057400"/>
            <a:ext cx="731520" cy="731520"/>
          </a:xfrm>
          <a:prstGeom prst="ellipse">
            <a:avLst/>
          </a:prstGeom>
          <a:solidFill>
            <a:schemeClr val="bg1"/>
          </a:solidFill>
          <a:ln w="12700">
            <a:solidFill>
              <a:schemeClr val="bg1"/>
            </a:solidFill>
            <a:prstDash val="solid"/>
          </a:ln>
        </p:spPr>
        <p:txBody>
          <a:bodyPr/>
          <a:lstStyle/>
          <a:p>
            <a:endParaRPr lang="en-US"/>
          </a:p>
        </p:txBody>
      </p:sp>
      <p:pic>
        <p:nvPicPr>
          <p:cNvPr id="13" name="icon" descr="preencoded.png"/>
          <p:cNvPicPr>
            <a:picLocks noChangeAspect="1"/>
          </p:cNvPicPr>
          <p:nvPr/>
        </p:nvPicPr>
        <p:blipFill>
          <a:blip r:embed="rId4"/>
          <a:stretch>
            <a:fillRect/>
          </a:stretch>
        </p:blipFill>
        <p:spPr>
          <a:xfrm>
            <a:off x="4747565" y="2232965"/>
            <a:ext cx="380390" cy="380390"/>
          </a:xfrm>
          <a:prstGeom prst="rect">
            <a:avLst/>
          </a:prstGeom>
        </p:spPr>
      </p:pic>
      <p:sp>
        <p:nvSpPr>
          <p:cNvPr id="14" name="Text 10"/>
          <p:cNvSpPr txBox="1"/>
          <p:nvPr/>
        </p:nvSpPr>
        <p:spPr>
          <a:xfrm>
            <a:off x="5486400" y="2167128"/>
            <a:ext cx="2103120" cy="457200"/>
          </a:xfrm>
          <a:prstGeom prst="rect">
            <a:avLst/>
          </a:prstGeom>
          <a:noFill/>
          <a:ln/>
        </p:spPr>
        <p:txBody>
          <a:bodyPr wrap="square" lIns="0" tIns="0" rIns="0" bIns="0" rtlCol="0" anchor="ctr"/>
          <a:lstStyle/>
          <a:p>
            <a:pPr marL="0" indent="0">
              <a:buNone/>
            </a:pPr>
            <a:r>
              <a:rPr lang="en-US" sz="2000" b="1" dirty="0">
                <a:solidFill>
                  <a:schemeClr val="tx2"/>
                </a:solidFill>
              </a:rPr>
              <a:t>Federated-MIP</a:t>
            </a:r>
            <a:endParaRPr lang="en-US" sz="2000" dirty="0"/>
          </a:p>
        </p:txBody>
      </p:sp>
      <p:sp>
        <p:nvSpPr>
          <p:cNvPr id="15" name="Text 11"/>
          <p:cNvSpPr txBox="1"/>
          <p:nvPr/>
        </p:nvSpPr>
        <p:spPr>
          <a:xfrm>
            <a:off x="4572000" y="3063240"/>
            <a:ext cx="3017520" cy="1280160"/>
          </a:xfrm>
          <a:prstGeom prst="rect">
            <a:avLst/>
          </a:prstGeom>
          <a:noFill/>
          <a:ln/>
        </p:spPr>
        <p:txBody>
          <a:bodyPr wrap="square" lIns="0" tIns="0" rIns="0" bIns="0" rtlCol="0" anchor="t"/>
          <a:lstStyle/>
          <a:p>
            <a:pPr marL="0" indent="0">
              <a:buNone/>
            </a:pPr>
            <a:r>
              <a:rPr lang="en-US" sz="1400" dirty="0">
                <a:solidFill>
                  <a:schemeClr val="tx1"/>
                </a:solidFill>
              </a:rPr>
              <a:t>Further MIP nodes at partner organisations, federating their harmonized datasets with the eCREAM instance.</a:t>
            </a:r>
            <a:endParaRPr lang="en-US" sz="1400" dirty="0"/>
          </a:p>
        </p:txBody>
      </p:sp>
      <p:sp>
        <p:nvSpPr>
          <p:cNvPr id="16" name="chip"/>
          <p:cNvSpPr/>
          <p:nvPr/>
        </p:nvSpPr>
        <p:spPr>
          <a:xfrm>
            <a:off x="4572000" y="4325112"/>
            <a:ext cx="2377440" cy="292608"/>
          </a:xfrm>
          <a:prstGeom prst="roundRect">
            <a:avLst>
              <a:gd name="adj" fmla="val 50000"/>
            </a:avLst>
          </a:prstGeom>
          <a:solidFill>
            <a:schemeClr val="accent4"/>
          </a:solidFill>
          <a:ln w="12700">
            <a:solidFill>
              <a:schemeClr val="accent4"/>
            </a:solidFill>
            <a:prstDash val="solid"/>
          </a:ln>
        </p:spPr>
        <p:txBody>
          <a:bodyPr/>
          <a:lstStyle/>
          <a:p>
            <a:endParaRPr lang="en-US"/>
          </a:p>
        </p:txBody>
      </p:sp>
      <p:sp>
        <p:nvSpPr>
          <p:cNvPr id="17" name="Text 13"/>
          <p:cNvSpPr txBox="1"/>
          <p:nvPr/>
        </p:nvSpPr>
        <p:spPr>
          <a:xfrm>
            <a:off x="4572000" y="4325112"/>
            <a:ext cx="2377440" cy="292608"/>
          </a:xfrm>
          <a:prstGeom prst="rect">
            <a:avLst/>
          </a:prstGeom>
          <a:noFill/>
          <a:ln/>
        </p:spPr>
        <p:txBody>
          <a:bodyPr wrap="square" lIns="0" tIns="0" rIns="0" bIns="0" rtlCol="0" anchor="ctr"/>
          <a:lstStyle/>
          <a:p>
            <a:pPr marL="0" indent="0" algn="ctr">
              <a:buNone/>
            </a:pPr>
            <a:r>
              <a:rPr lang="en-US" sz="1000" b="1" kern="0" spc="100" dirty="0">
                <a:solidFill>
                  <a:schemeClr val="bg1"/>
                </a:solidFill>
              </a:rPr>
              <a:t>READY, AWAITING NODES</a:t>
            </a:r>
            <a:endParaRPr lang="en-US" sz="1000" dirty="0"/>
          </a:p>
        </p:txBody>
      </p:sp>
      <p:sp>
        <p:nvSpPr>
          <p:cNvPr id="18" name="card"/>
          <p:cNvSpPr/>
          <p:nvPr/>
        </p:nvSpPr>
        <p:spPr>
          <a:xfrm>
            <a:off x="8046720" y="1783080"/>
            <a:ext cx="3566160" cy="3108960"/>
          </a:xfrm>
          <a:prstGeom prst="roundRect">
            <a:avLst>
              <a:gd name="adj" fmla="val 2353"/>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9" name="icon circle"/>
          <p:cNvSpPr/>
          <p:nvPr/>
        </p:nvSpPr>
        <p:spPr>
          <a:xfrm>
            <a:off x="8321040" y="2057400"/>
            <a:ext cx="731520" cy="731520"/>
          </a:xfrm>
          <a:prstGeom prst="ellipse">
            <a:avLst/>
          </a:prstGeom>
          <a:solidFill>
            <a:schemeClr val="bg1"/>
          </a:solidFill>
          <a:ln w="12700">
            <a:solidFill>
              <a:schemeClr val="bg1"/>
            </a:solidFill>
            <a:prstDash val="solid"/>
          </a:ln>
        </p:spPr>
        <p:txBody>
          <a:bodyPr/>
          <a:lstStyle/>
          <a:p>
            <a:endParaRPr lang="en-US"/>
          </a:p>
        </p:txBody>
      </p:sp>
      <p:pic>
        <p:nvPicPr>
          <p:cNvPr id="20" name="icon" descr="preencoded.png"/>
          <p:cNvPicPr>
            <a:picLocks noChangeAspect="1"/>
          </p:cNvPicPr>
          <p:nvPr/>
        </p:nvPicPr>
        <p:blipFill>
          <a:blip r:embed="rId5"/>
          <a:stretch>
            <a:fillRect/>
          </a:stretch>
        </p:blipFill>
        <p:spPr>
          <a:xfrm>
            <a:off x="8496605" y="2232965"/>
            <a:ext cx="380390" cy="380390"/>
          </a:xfrm>
          <a:prstGeom prst="rect">
            <a:avLst/>
          </a:prstGeom>
        </p:spPr>
      </p:pic>
      <p:sp>
        <p:nvSpPr>
          <p:cNvPr id="21" name="Text 16"/>
          <p:cNvSpPr txBox="1"/>
          <p:nvPr/>
        </p:nvSpPr>
        <p:spPr>
          <a:xfrm>
            <a:off x="9235440" y="2167128"/>
            <a:ext cx="2103120" cy="457200"/>
          </a:xfrm>
          <a:prstGeom prst="rect">
            <a:avLst/>
          </a:prstGeom>
          <a:noFill/>
          <a:ln/>
        </p:spPr>
        <p:txBody>
          <a:bodyPr wrap="square" lIns="0" tIns="0" rIns="0" bIns="0" rtlCol="0" anchor="ctr"/>
          <a:lstStyle/>
          <a:p>
            <a:pPr marL="0" indent="0">
              <a:buNone/>
            </a:pPr>
            <a:r>
              <a:rPr lang="en-US" sz="2000" b="1" dirty="0">
                <a:solidFill>
                  <a:schemeClr val="tx2"/>
                </a:solidFill>
              </a:rPr>
              <a:t>Public-MIP</a:t>
            </a:r>
            <a:endParaRPr lang="en-US" sz="2000" dirty="0"/>
          </a:p>
        </p:txBody>
      </p:sp>
      <p:sp>
        <p:nvSpPr>
          <p:cNvPr id="22" name="Text 17"/>
          <p:cNvSpPr txBox="1"/>
          <p:nvPr/>
        </p:nvSpPr>
        <p:spPr>
          <a:xfrm>
            <a:off x="8321040" y="3063240"/>
            <a:ext cx="3017520" cy="1280160"/>
          </a:xfrm>
          <a:prstGeom prst="rect">
            <a:avLst/>
          </a:prstGeom>
          <a:noFill/>
          <a:ln/>
        </p:spPr>
        <p:txBody>
          <a:bodyPr wrap="square" lIns="0" tIns="0" rIns="0" bIns="0" rtlCol="0" anchor="t"/>
          <a:lstStyle/>
          <a:p>
            <a:pPr marL="0" indent="0">
              <a:buNone/>
            </a:pPr>
            <a:r>
              <a:rPr lang="en-US" sz="1400" dirty="0">
                <a:solidFill>
                  <a:schemeClr val="tx1"/>
                </a:solidFill>
              </a:rPr>
              <a:t>An agreed subset of variables and datasets on the public EBRAINS instance, open to any registered user.</a:t>
            </a:r>
            <a:endParaRPr lang="en-US" sz="1400" dirty="0"/>
          </a:p>
        </p:txBody>
      </p:sp>
      <p:sp>
        <p:nvSpPr>
          <p:cNvPr id="23" name="chip"/>
          <p:cNvSpPr/>
          <p:nvPr/>
        </p:nvSpPr>
        <p:spPr>
          <a:xfrm>
            <a:off x="8321040" y="4325112"/>
            <a:ext cx="1463040" cy="29260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24" name="Text 19"/>
          <p:cNvSpPr txBox="1"/>
          <p:nvPr/>
        </p:nvSpPr>
        <p:spPr>
          <a:xfrm>
            <a:off x="8321040" y="4325112"/>
            <a:ext cx="1463040" cy="292608"/>
          </a:xfrm>
          <a:prstGeom prst="rect">
            <a:avLst/>
          </a:prstGeom>
          <a:noFill/>
          <a:ln/>
        </p:spPr>
        <p:txBody>
          <a:bodyPr wrap="square" lIns="0" tIns="0" rIns="0" bIns="0" rtlCol="0" anchor="ctr"/>
          <a:lstStyle/>
          <a:p>
            <a:pPr marL="0" indent="0" algn="ctr">
              <a:buNone/>
            </a:pPr>
            <a:r>
              <a:rPr lang="en-US" sz="1000" b="1" kern="0" spc="100" dirty="0">
                <a:solidFill>
                  <a:schemeClr val="bg1"/>
                </a:solidFill>
              </a:rPr>
              <a:t>NEXT</a:t>
            </a:r>
            <a:endParaRPr lang="en-US" sz="1000" dirty="0"/>
          </a:p>
        </p:txBody>
      </p:sp>
      <p:sp>
        <p:nvSpPr>
          <p:cNvPr id="25" name="message"/>
          <p:cNvSpPr/>
          <p:nvPr/>
        </p:nvSpPr>
        <p:spPr>
          <a:xfrm>
            <a:off x="548640" y="5349240"/>
            <a:ext cx="11109960" cy="868680"/>
          </a:xfrm>
          <a:prstGeom prst="roundRect">
            <a:avLst>
              <a:gd name="adj" fmla="val 8421"/>
            </a:avLst>
          </a:prstGeom>
          <a:solidFill>
            <a:schemeClr val="accent6"/>
          </a:solidFill>
          <a:ln w="9525">
            <a:solidFill>
              <a:schemeClr val="accent6"/>
            </a:solidFill>
            <a:prstDash val="solid"/>
          </a:ln>
        </p:spPr>
        <p:txBody>
          <a:bodyPr/>
          <a:lstStyle/>
          <a:p>
            <a:endParaRPr lang="en-US"/>
          </a:p>
        </p:txBody>
      </p:sp>
      <p:sp>
        <p:nvSpPr>
          <p:cNvPr id="26" name="Text 21"/>
          <p:cNvSpPr txBox="1"/>
          <p:nvPr/>
        </p:nvSpPr>
        <p:spPr>
          <a:xfrm>
            <a:off x="777240" y="5349240"/>
            <a:ext cx="10698480" cy="868680"/>
          </a:xfrm>
          <a:prstGeom prst="rect">
            <a:avLst/>
          </a:prstGeom>
          <a:noFill/>
          <a:ln/>
        </p:spPr>
        <p:txBody>
          <a:bodyPr wrap="square" lIns="0" tIns="0" rIns="0" bIns="0" rtlCol="0" anchor="ctr"/>
          <a:lstStyle/>
          <a:p>
            <a:pPr marL="0" indent="0">
              <a:buNone/>
            </a:pPr>
            <a:r>
              <a:rPr lang="en-US" sz="1400" b="1" dirty="0">
                <a:solidFill>
                  <a:schemeClr val="tx2"/>
                </a:solidFill>
              </a:rPr>
              <a:t>Two of the three exist today; the third is a decision away. </a:t>
            </a:r>
            <a:r>
              <a:rPr lang="en-US" sz="1400" dirty="0">
                <a:solidFill>
                  <a:schemeClr val="tx1"/>
                </a:solidFill>
              </a:rPr>
              <a:t>Configurations 1 and 2 are one federation, reported in deliverable D5.2 (public, August 2026). The public instance already runs; it waits for the Steering Committee's variable list.</a:t>
            </a:r>
            <a:endParaRPr lang="en-US" sz="1400" dirty="0"/>
          </a:p>
        </p:txBody>
      </p:sp>
      <p:sp>
        <p:nvSpPr>
          <p:cNvPr id="27"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THE DATA MODEL</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265 variables, one tree, four population blocks</a:t>
            </a:r>
            <a:endParaRPr lang="en-US" sz="3000" dirty="0"/>
          </a:p>
        </p:txBody>
      </p:sp>
      <p:sp>
        <p:nvSpPr>
          <p:cNvPr id="4" name="root"/>
          <p:cNvSpPr/>
          <p:nvPr/>
        </p:nvSpPr>
        <p:spPr>
          <a:xfrm>
            <a:off x="548640" y="1783080"/>
            <a:ext cx="2103120" cy="420624"/>
          </a:xfrm>
          <a:prstGeom prst="roundRect">
            <a:avLst>
              <a:gd name="adj" fmla="val 50000"/>
            </a:avLst>
          </a:prstGeom>
          <a:solidFill>
            <a:schemeClr val="tx2"/>
          </a:solidFill>
          <a:ln w="12700">
            <a:solidFill>
              <a:schemeClr val="tx2"/>
            </a:solidFill>
            <a:prstDash val="solid"/>
          </a:ln>
        </p:spPr>
        <p:txBody>
          <a:bodyPr/>
          <a:lstStyle/>
          <a:p>
            <a:endParaRPr lang="en-US"/>
          </a:p>
        </p:txBody>
      </p:sp>
      <p:sp>
        <p:nvSpPr>
          <p:cNvPr id="5" name="Text 3"/>
          <p:cNvSpPr txBox="1"/>
          <p:nvPr/>
        </p:nvSpPr>
        <p:spPr>
          <a:xfrm>
            <a:off x="548640" y="1783080"/>
            <a:ext cx="2103120" cy="420624"/>
          </a:xfrm>
          <a:prstGeom prst="rect">
            <a:avLst/>
          </a:prstGeom>
          <a:noFill/>
          <a:ln/>
        </p:spPr>
        <p:txBody>
          <a:bodyPr wrap="square" lIns="0" tIns="0" rIns="0" bIns="0" rtlCol="0" anchor="ctr"/>
          <a:lstStyle/>
          <a:p>
            <a:pPr marL="0" indent="0" algn="ctr">
              <a:buNone/>
            </a:pPr>
            <a:r>
              <a:rPr lang="en-US" sz="1250" b="1" dirty="0">
                <a:solidFill>
                  <a:schemeClr val="bg1"/>
                </a:solidFill>
              </a:rPr>
              <a:t>UC1  ·  265 variables</a:t>
            </a:r>
            <a:endParaRPr lang="en-US" sz="1250" dirty="0"/>
          </a:p>
        </p:txBody>
      </p:sp>
      <p:sp>
        <p:nvSpPr>
          <p:cNvPr id="6" name="line"/>
          <p:cNvSpPr/>
          <p:nvPr/>
        </p:nvSpPr>
        <p:spPr>
          <a:xfrm>
            <a:off x="1600200" y="2203704"/>
            <a:ext cx="9144" cy="192024"/>
          </a:xfrm>
          <a:prstGeom prst="line">
            <a:avLst/>
          </a:prstGeom>
          <a:noFill/>
          <a:ln w="15875">
            <a:solidFill>
              <a:schemeClr val="accent5"/>
            </a:solidFill>
            <a:prstDash val="solid"/>
          </a:ln>
        </p:spPr>
        <p:txBody>
          <a:bodyPr/>
          <a:lstStyle/>
          <a:p>
            <a:endParaRPr lang="en-US"/>
          </a:p>
        </p:txBody>
      </p:sp>
      <p:sp>
        <p:nvSpPr>
          <p:cNvPr id="7" name="card"/>
          <p:cNvSpPr/>
          <p:nvPr/>
        </p:nvSpPr>
        <p:spPr>
          <a:xfrm>
            <a:off x="548640" y="2542032"/>
            <a:ext cx="1463040" cy="566928"/>
          </a:xfrm>
          <a:prstGeom prst="roundRect">
            <a:avLst>
              <a:gd name="adj" fmla="val 12903"/>
            </a:avLst>
          </a:prstGeom>
          <a:solidFill>
            <a:schemeClr val="accent1"/>
          </a:solidFill>
          <a:ln w="9525">
            <a:solidFill>
              <a:schemeClr val="accent1"/>
            </a:solidFill>
            <a:prstDash val="solid"/>
          </a:ln>
        </p:spPr>
        <p:txBody>
          <a:bodyPr/>
          <a:lstStyle/>
          <a:p>
            <a:endParaRPr lang="en-US"/>
          </a:p>
        </p:txBody>
      </p:sp>
      <p:sp>
        <p:nvSpPr>
          <p:cNvPr id="8" name="Text 6"/>
          <p:cNvSpPr txBox="1"/>
          <p:nvPr/>
        </p:nvSpPr>
        <p:spPr>
          <a:xfrm>
            <a:off x="548640" y="2542032"/>
            <a:ext cx="1463040" cy="566928"/>
          </a:xfrm>
          <a:prstGeom prst="rect">
            <a:avLst/>
          </a:prstGeom>
          <a:noFill/>
          <a:ln/>
        </p:spPr>
        <p:txBody>
          <a:bodyPr wrap="square" lIns="0" tIns="0" rIns="0" bIns="0" rtlCol="0" anchor="ctr"/>
          <a:lstStyle/>
          <a:p>
            <a:pPr marL="0" indent="0" algn="ctr">
              <a:buNone/>
            </a:pPr>
            <a:r>
              <a:rPr lang="en-US" sz="1100" b="1" dirty="0">
                <a:solidFill>
                  <a:schemeClr val="bg1"/>
                </a:solidFill>
              </a:rPr>
              <a:t>ALL_PATIENTS</a:t>
            </a:r>
            <a:endParaRPr lang="en-US" sz="1100" dirty="0"/>
          </a:p>
          <a:p>
            <a:pPr marL="0" indent="0" algn="ctr">
              <a:buNone/>
            </a:pPr>
            <a:r>
              <a:rPr lang="en-US" sz="950" dirty="0">
                <a:solidFill>
                  <a:schemeClr val="bg1"/>
                </a:solidFill>
              </a:rPr>
              <a:t>13 variables</a:t>
            </a:r>
            <a:endParaRPr lang="en-US" sz="1100" dirty="0"/>
          </a:p>
        </p:txBody>
      </p:sp>
      <p:sp>
        <p:nvSpPr>
          <p:cNvPr id="9" name="line"/>
          <p:cNvSpPr/>
          <p:nvPr/>
        </p:nvSpPr>
        <p:spPr>
          <a:xfrm>
            <a:off x="1280160" y="2395728"/>
            <a:ext cx="9144" cy="146304"/>
          </a:xfrm>
          <a:prstGeom prst="line">
            <a:avLst/>
          </a:prstGeom>
          <a:noFill/>
          <a:ln w="15875">
            <a:solidFill>
              <a:schemeClr val="accent5"/>
            </a:solidFill>
            <a:prstDash val="solid"/>
          </a:ln>
        </p:spPr>
        <p:txBody>
          <a:bodyPr/>
          <a:lstStyle/>
          <a:p>
            <a:endParaRPr lang="en-US"/>
          </a:p>
        </p:txBody>
      </p:sp>
      <p:sp>
        <p:nvSpPr>
          <p:cNvPr id="10" name="card"/>
          <p:cNvSpPr/>
          <p:nvPr/>
        </p:nvSpPr>
        <p:spPr>
          <a:xfrm>
            <a:off x="2103120" y="2542032"/>
            <a:ext cx="1783080" cy="566928"/>
          </a:xfrm>
          <a:prstGeom prst="roundRect">
            <a:avLst>
              <a:gd name="adj" fmla="val 12903"/>
            </a:avLst>
          </a:prstGeom>
          <a:solidFill>
            <a:schemeClr val="accent6"/>
          </a:solidFill>
          <a:ln w="9525">
            <a:solidFill>
              <a:schemeClr val="accent6"/>
            </a:solidFill>
            <a:prstDash val="solid"/>
          </a:ln>
        </p:spPr>
        <p:txBody>
          <a:bodyPr/>
          <a:lstStyle/>
          <a:p>
            <a:endParaRPr lang="en-US"/>
          </a:p>
        </p:txBody>
      </p:sp>
      <p:sp>
        <p:nvSpPr>
          <p:cNvPr id="11" name="Text 9"/>
          <p:cNvSpPr txBox="1"/>
          <p:nvPr/>
        </p:nvSpPr>
        <p:spPr>
          <a:xfrm>
            <a:off x="2103120" y="2542032"/>
            <a:ext cx="1783080" cy="566928"/>
          </a:xfrm>
          <a:prstGeom prst="rect">
            <a:avLst/>
          </a:prstGeom>
          <a:noFill/>
          <a:ln/>
        </p:spPr>
        <p:txBody>
          <a:bodyPr wrap="square" lIns="0" tIns="0" rIns="0" bIns="0" rtlCol="0" anchor="ctr"/>
          <a:lstStyle/>
          <a:p>
            <a:pPr marL="0" indent="0" algn="ctr">
              <a:buNone/>
            </a:pPr>
            <a:r>
              <a:rPr lang="en-US" sz="1100" b="1" dirty="0">
                <a:solidFill>
                  <a:schemeClr val="tx2"/>
                </a:solidFill>
              </a:rPr>
              <a:t>DYSPNEA_AND_TLOC</a:t>
            </a:r>
            <a:endParaRPr lang="en-US" sz="1100" dirty="0"/>
          </a:p>
          <a:p>
            <a:pPr marL="0" indent="0" algn="ctr">
              <a:buNone/>
            </a:pPr>
            <a:r>
              <a:rPr lang="en-US" sz="950" dirty="0">
                <a:solidFill>
                  <a:schemeClr val="tx2"/>
                </a:solidFill>
              </a:rPr>
              <a:t>131 variables</a:t>
            </a:r>
            <a:endParaRPr lang="en-US" sz="1100" dirty="0"/>
          </a:p>
        </p:txBody>
      </p:sp>
      <p:sp>
        <p:nvSpPr>
          <p:cNvPr id="12" name="line"/>
          <p:cNvSpPr/>
          <p:nvPr/>
        </p:nvSpPr>
        <p:spPr>
          <a:xfrm>
            <a:off x="2994660" y="2395728"/>
            <a:ext cx="9144" cy="146304"/>
          </a:xfrm>
          <a:prstGeom prst="line">
            <a:avLst/>
          </a:prstGeom>
          <a:noFill/>
          <a:ln w="15875">
            <a:solidFill>
              <a:schemeClr val="accent5"/>
            </a:solidFill>
            <a:prstDash val="solid"/>
          </a:ln>
        </p:spPr>
        <p:txBody>
          <a:bodyPr/>
          <a:lstStyle/>
          <a:p>
            <a:endParaRPr lang="en-US"/>
          </a:p>
        </p:txBody>
      </p:sp>
      <p:sp>
        <p:nvSpPr>
          <p:cNvPr id="13" name="card"/>
          <p:cNvSpPr/>
          <p:nvPr/>
        </p:nvSpPr>
        <p:spPr>
          <a:xfrm>
            <a:off x="3977640" y="2542032"/>
            <a:ext cx="1508760" cy="566928"/>
          </a:xfrm>
          <a:prstGeom prst="roundRect">
            <a:avLst>
              <a:gd name="adj" fmla="val 12903"/>
            </a:avLst>
          </a:prstGeom>
          <a:solidFill>
            <a:schemeClr val="accent6"/>
          </a:solidFill>
          <a:ln w="9525">
            <a:solidFill>
              <a:schemeClr val="accent6"/>
            </a:solidFill>
            <a:prstDash val="solid"/>
          </a:ln>
        </p:spPr>
        <p:txBody>
          <a:bodyPr/>
          <a:lstStyle/>
          <a:p>
            <a:endParaRPr lang="en-US"/>
          </a:p>
        </p:txBody>
      </p:sp>
      <p:sp>
        <p:nvSpPr>
          <p:cNvPr id="14" name="Text 12"/>
          <p:cNvSpPr txBox="1"/>
          <p:nvPr/>
        </p:nvSpPr>
        <p:spPr>
          <a:xfrm>
            <a:off x="3977640" y="2542032"/>
            <a:ext cx="1508760" cy="566928"/>
          </a:xfrm>
          <a:prstGeom prst="rect">
            <a:avLst/>
          </a:prstGeom>
          <a:noFill/>
          <a:ln/>
        </p:spPr>
        <p:txBody>
          <a:bodyPr wrap="square" lIns="0" tIns="0" rIns="0" bIns="0" rtlCol="0" anchor="ctr"/>
          <a:lstStyle/>
          <a:p>
            <a:pPr marL="0" indent="0" algn="ctr">
              <a:buNone/>
            </a:pPr>
            <a:r>
              <a:rPr lang="en-US" sz="1100" b="1" dirty="0">
                <a:solidFill>
                  <a:schemeClr val="tx2"/>
                </a:solidFill>
              </a:rPr>
              <a:t>DYSPNEA_ONLY</a:t>
            </a:r>
            <a:endParaRPr lang="en-US" sz="1100" dirty="0"/>
          </a:p>
          <a:p>
            <a:pPr marL="0" indent="0" algn="ctr">
              <a:buNone/>
            </a:pPr>
            <a:r>
              <a:rPr lang="en-US" sz="950" dirty="0">
                <a:solidFill>
                  <a:schemeClr val="tx2"/>
                </a:solidFill>
              </a:rPr>
              <a:t>40 variables</a:t>
            </a:r>
            <a:endParaRPr lang="en-US" sz="1100" dirty="0"/>
          </a:p>
        </p:txBody>
      </p:sp>
      <p:sp>
        <p:nvSpPr>
          <p:cNvPr id="15" name="line"/>
          <p:cNvSpPr/>
          <p:nvPr/>
        </p:nvSpPr>
        <p:spPr>
          <a:xfrm>
            <a:off x="4732020" y="2395728"/>
            <a:ext cx="9144" cy="146304"/>
          </a:xfrm>
          <a:prstGeom prst="line">
            <a:avLst/>
          </a:prstGeom>
          <a:noFill/>
          <a:ln w="15875">
            <a:solidFill>
              <a:schemeClr val="accent5"/>
            </a:solidFill>
            <a:prstDash val="solid"/>
          </a:ln>
        </p:spPr>
        <p:txBody>
          <a:bodyPr/>
          <a:lstStyle/>
          <a:p>
            <a:endParaRPr lang="en-US"/>
          </a:p>
        </p:txBody>
      </p:sp>
      <p:sp>
        <p:nvSpPr>
          <p:cNvPr id="16" name="card"/>
          <p:cNvSpPr/>
          <p:nvPr/>
        </p:nvSpPr>
        <p:spPr>
          <a:xfrm>
            <a:off x="5577840" y="2542032"/>
            <a:ext cx="1325880" cy="566928"/>
          </a:xfrm>
          <a:prstGeom prst="roundRect">
            <a:avLst>
              <a:gd name="adj" fmla="val 12903"/>
            </a:avLst>
          </a:prstGeom>
          <a:solidFill>
            <a:schemeClr val="accent6"/>
          </a:solidFill>
          <a:ln w="9525">
            <a:solidFill>
              <a:schemeClr val="accent6"/>
            </a:solidFill>
            <a:prstDash val="solid"/>
          </a:ln>
        </p:spPr>
        <p:txBody>
          <a:bodyPr/>
          <a:lstStyle/>
          <a:p>
            <a:endParaRPr lang="en-US"/>
          </a:p>
        </p:txBody>
      </p:sp>
      <p:sp>
        <p:nvSpPr>
          <p:cNvPr id="17" name="Text 15"/>
          <p:cNvSpPr txBox="1"/>
          <p:nvPr/>
        </p:nvSpPr>
        <p:spPr>
          <a:xfrm>
            <a:off x="5577840" y="2542032"/>
            <a:ext cx="1325880" cy="566928"/>
          </a:xfrm>
          <a:prstGeom prst="rect">
            <a:avLst/>
          </a:prstGeom>
          <a:noFill/>
          <a:ln/>
        </p:spPr>
        <p:txBody>
          <a:bodyPr wrap="square" lIns="0" tIns="0" rIns="0" bIns="0" rtlCol="0" anchor="ctr"/>
          <a:lstStyle/>
          <a:p>
            <a:pPr marL="0" indent="0" algn="ctr">
              <a:buNone/>
            </a:pPr>
            <a:r>
              <a:rPr lang="en-US" sz="1100" b="1" dirty="0">
                <a:solidFill>
                  <a:schemeClr val="tx2"/>
                </a:solidFill>
              </a:rPr>
              <a:t>TLOC_ONLY</a:t>
            </a:r>
            <a:endParaRPr lang="en-US" sz="1100" dirty="0"/>
          </a:p>
          <a:p>
            <a:pPr marL="0" indent="0" algn="ctr">
              <a:buNone/>
            </a:pPr>
            <a:r>
              <a:rPr lang="en-US" sz="950" dirty="0">
                <a:solidFill>
                  <a:schemeClr val="tx2"/>
                </a:solidFill>
              </a:rPr>
              <a:t>81 variables</a:t>
            </a:r>
            <a:endParaRPr lang="en-US" sz="1100" dirty="0"/>
          </a:p>
        </p:txBody>
      </p:sp>
      <p:sp>
        <p:nvSpPr>
          <p:cNvPr id="18" name="line"/>
          <p:cNvSpPr/>
          <p:nvPr/>
        </p:nvSpPr>
        <p:spPr>
          <a:xfrm>
            <a:off x="6240780" y="2395728"/>
            <a:ext cx="9144" cy="146304"/>
          </a:xfrm>
          <a:prstGeom prst="line">
            <a:avLst/>
          </a:prstGeom>
          <a:noFill/>
          <a:ln w="15875">
            <a:solidFill>
              <a:schemeClr val="accent5"/>
            </a:solidFill>
            <a:prstDash val="solid"/>
          </a:ln>
        </p:spPr>
        <p:txBody>
          <a:bodyPr/>
          <a:lstStyle/>
          <a:p>
            <a:endParaRPr lang="en-US"/>
          </a:p>
        </p:txBody>
      </p:sp>
      <p:sp>
        <p:nvSpPr>
          <p:cNvPr id="19" name="line"/>
          <p:cNvSpPr/>
          <p:nvPr/>
        </p:nvSpPr>
        <p:spPr>
          <a:xfrm>
            <a:off x="1280160" y="2395728"/>
            <a:ext cx="4960620" cy="9144"/>
          </a:xfrm>
          <a:prstGeom prst="line">
            <a:avLst/>
          </a:prstGeom>
          <a:noFill/>
          <a:ln w="15875">
            <a:solidFill>
              <a:schemeClr val="accent5"/>
            </a:solidFill>
            <a:prstDash val="solid"/>
          </a:ln>
        </p:spPr>
        <p:txBody>
          <a:bodyPr/>
          <a:lstStyle/>
          <a:p>
            <a:endParaRPr lang="en-US"/>
          </a:p>
        </p:txBody>
      </p:sp>
      <p:sp>
        <p:nvSpPr>
          <p:cNvPr id="20" name="line"/>
          <p:cNvSpPr/>
          <p:nvPr/>
        </p:nvSpPr>
        <p:spPr>
          <a:xfrm>
            <a:off x="731520" y="3108960"/>
            <a:ext cx="9144" cy="1856232"/>
          </a:xfrm>
          <a:prstGeom prst="line">
            <a:avLst/>
          </a:prstGeom>
          <a:noFill/>
          <a:ln w="15875">
            <a:solidFill>
              <a:schemeClr val="accent5"/>
            </a:solidFill>
            <a:prstDash val="solid"/>
          </a:ln>
        </p:spPr>
        <p:txBody>
          <a:bodyPr/>
          <a:lstStyle/>
          <a:p>
            <a:endParaRPr lang="en-US"/>
          </a:p>
        </p:txBody>
      </p:sp>
      <p:sp>
        <p:nvSpPr>
          <p:cNvPr id="21" name="line"/>
          <p:cNvSpPr/>
          <p:nvPr/>
        </p:nvSpPr>
        <p:spPr>
          <a:xfrm>
            <a:off x="731520" y="3465576"/>
            <a:ext cx="182880" cy="9144"/>
          </a:xfrm>
          <a:prstGeom prst="line">
            <a:avLst/>
          </a:prstGeom>
          <a:noFill/>
          <a:ln w="15875">
            <a:solidFill>
              <a:schemeClr val="accent5"/>
            </a:solidFill>
            <a:prstDash val="solid"/>
          </a:ln>
        </p:spPr>
        <p:txBody>
          <a:bodyPr/>
          <a:lstStyle/>
          <a:p>
            <a:endParaRPr lang="en-US"/>
          </a:p>
        </p:txBody>
      </p:sp>
      <p:sp>
        <p:nvSpPr>
          <p:cNvPr id="22" name="card"/>
          <p:cNvSpPr/>
          <p:nvPr/>
        </p:nvSpPr>
        <p:spPr>
          <a:xfrm>
            <a:off x="914400" y="3246120"/>
            <a:ext cx="5852160" cy="438912"/>
          </a:xfrm>
          <a:prstGeom prst="roundRect">
            <a:avLst>
              <a:gd name="adj" fmla="val 16667"/>
            </a:avLst>
          </a:prstGeom>
          <a:solidFill>
            <a:schemeClr val="bg2"/>
          </a:solidFill>
          <a:ln w="9525">
            <a:solidFill>
              <a:schemeClr val="accent6"/>
            </a:solidFill>
            <a:prstDash val="solid"/>
          </a:ln>
        </p:spPr>
        <p:txBody>
          <a:bodyPr/>
          <a:lstStyle/>
          <a:p>
            <a:endParaRPr lang="en-US"/>
          </a:p>
        </p:txBody>
      </p:sp>
      <p:sp>
        <p:nvSpPr>
          <p:cNvPr id="23" name="Text 21"/>
          <p:cNvSpPr txBox="1"/>
          <p:nvPr/>
        </p:nvSpPr>
        <p:spPr>
          <a:xfrm>
            <a:off x="1051560" y="3246120"/>
            <a:ext cx="5623560" cy="438912"/>
          </a:xfrm>
          <a:prstGeom prst="rect">
            <a:avLst/>
          </a:prstGeom>
          <a:noFill/>
          <a:ln/>
        </p:spPr>
        <p:txBody>
          <a:bodyPr wrap="square" lIns="0" tIns="0" rIns="0" bIns="0" rtlCol="0" anchor="ctr"/>
          <a:lstStyle/>
          <a:p>
            <a:pPr marL="0" indent="0">
              <a:buNone/>
            </a:pPr>
            <a:r>
              <a:rPr lang="en-US" sz="1100" b="1" dirty="0">
                <a:solidFill>
                  <a:schemeClr val="tx2"/>
                </a:solidFill>
              </a:rPr>
              <a:t>Logistic  </a:t>
            </a:r>
            <a:r>
              <a:rPr lang="en-US" sz="1100" b="1" dirty="0">
                <a:solidFill>
                  <a:schemeClr val="accent1"/>
                </a:solidFill>
              </a:rPr>
              <a:t>4  </a:t>
            </a:r>
            <a:r>
              <a:rPr lang="en-US" sz="1100" dirty="0">
                <a:solidFill>
                  <a:schemeClr val="tx1"/>
                </a:solidFill>
              </a:rPr>
              <a:t>arrival mode · triage code · mode of exit · arrival year</a:t>
            </a:r>
            <a:endParaRPr lang="en-US" sz="1100" dirty="0"/>
          </a:p>
        </p:txBody>
      </p:sp>
      <p:sp>
        <p:nvSpPr>
          <p:cNvPr id="24" name="line"/>
          <p:cNvSpPr/>
          <p:nvPr/>
        </p:nvSpPr>
        <p:spPr>
          <a:xfrm>
            <a:off x="731520" y="3977640"/>
            <a:ext cx="182880" cy="9144"/>
          </a:xfrm>
          <a:prstGeom prst="line">
            <a:avLst/>
          </a:prstGeom>
          <a:noFill/>
          <a:ln w="15875">
            <a:solidFill>
              <a:schemeClr val="accent5"/>
            </a:solidFill>
            <a:prstDash val="solid"/>
          </a:ln>
        </p:spPr>
        <p:txBody>
          <a:bodyPr/>
          <a:lstStyle/>
          <a:p>
            <a:endParaRPr lang="en-US"/>
          </a:p>
        </p:txBody>
      </p:sp>
      <p:sp>
        <p:nvSpPr>
          <p:cNvPr id="25" name="card"/>
          <p:cNvSpPr/>
          <p:nvPr/>
        </p:nvSpPr>
        <p:spPr>
          <a:xfrm>
            <a:off x="914400" y="3758184"/>
            <a:ext cx="5852160" cy="438912"/>
          </a:xfrm>
          <a:prstGeom prst="roundRect">
            <a:avLst>
              <a:gd name="adj" fmla="val 16667"/>
            </a:avLst>
          </a:prstGeom>
          <a:solidFill>
            <a:schemeClr val="bg2"/>
          </a:solidFill>
          <a:ln w="9525">
            <a:solidFill>
              <a:schemeClr val="accent6"/>
            </a:solidFill>
            <a:prstDash val="solid"/>
          </a:ln>
        </p:spPr>
        <p:txBody>
          <a:bodyPr/>
          <a:lstStyle/>
          <a:p>
            <a:endParaRPr lang="en-US"/>
          </a:p>
        </p:txBody>
      </p:sp>
      <p:sp>
        <p:nvSpPr>
          <p:cNvPr id="26" name="Text 24"/>
          <p:cNvSpPr txBox="1"/>
          <p:nvPr/>
        </p:nvSpPr>
        <p:spPr>
          <a:xfrm>
            <a:off x="1051560" y="3758184"/>
            <a:ext cx="5623560" cy="438912"/>
          </a:xfrm>
          <a:prstGeom prst="rect">
            <a:avLst/>
          </a:prstGeom>
          <a:noFill/>
          <a:ln/>
        </p:spPr>
        <p:txBody>
          <a:bodyPr wrap="square" lIns="0" tIns="0" rIns="0" bIns="0" rtlCol="0" anchor="ctr"/>
          <a:lstStyle/>
          <a:p>
            <a:pPr marL="0" indent="0">
              <a:buNone/>
            </a:pPr>
            <a:r>
              <a:rPr lang="en-US" sz="1100" b="1" dirty="0">
                <a:solidFill>
                  <a:schemeClr val="tx2"/>
                </a:solidFill>
              </a:rPr>
              <a:t>Demographics  </a:t>
            </a:r>
            <a:r>
              <a:rPr lang="en-US" sz="1100" b="1" dirty="0">
                <a:solidFill>
                  <a:schemeClr val="accent1"/>
                </a:solidFill>
              </a:rPr>
              <a:t>2  </a:t>
            </a:r>
            <a:r>
              <a:rPr lang="en-US" sz="1100" dirty="0">
                <a:solidFill>
                  <a:schemeClr val="tx1"/>
                </a:solidFill>
              </a:rPr>
              <a:t>sex · age</a:t>
            </a:r>
            <a:endParaRPr lang="en-US" sz="1100" dirty="0"/>
          </a:p>
        </p:txBody>
      </p:sp>
      <p:sp>
        <p:nvSpPr>
          <p:cNvPr id="27" name="line"/>
          <p:cNvSpPr/>
          <p:nvPr/>
        </p:nvSpPr>
        <p:spPr>
          <a:xfrm>
            <a:off x="731520" y="4489704"/>
            <a:ext cx="182880" cy="9144"/>
          </a:xfrm>
          <a:prstGeom prst="line">
            <a:avLst/>
          </a:prstGeom>
          <a:noFill/>
          <a:ln w="15875">
            <a:solidFill>
              <a:schemeClr val="accent5"/>
            </a:solidFill>
            <a:prstDash val="solid"/>
          </a:ln>
        </p:spPr>
        <p:txBody>
          <a:bodyPr/>
          <a:lstStyle/>
          <a:p>
            <a:endParaRPr lang="en-US"/>
          </a:p>
        </p:txBody>
      </p:sp>
      <p:sp>
        <p:nvSpPr>
          <p:cNvPr id="28" name="card"/>
          <p:cNvSpPr/>
          <p:nvPr/>
        </p:nvSpPr>
        <p:spPr>
          <a:xfrm>
            <a:off x="914400" y="4270248"/>
            <a:ext cx="5852160" cy="438912"/>
          </a:xfrm>
          <a:prstGeom prst="roundRect">
            <a:avLst>
              <a:gd name="adj" fmla="val 16667"/>
            </a:avLst>
          </a:prstGeom>
          <a:solidFill>
            <a:schemeClr val="bg2"/>
          </a:solidFill>
          <a:ln w="9525">
            <a:solidFill>
              <a:schemeClr val="accent6"/>
            </a:solidFill>
            <a:prstDash val="solid"/>
          </a:ln>
        </p:spPr>
        <p:txBody>
          <a:bodyPr/>
          <a:lstStyle/>
          <a:p>
            <a:endParaRPr lang="en-US"/>
          </a:p>
        </p:txBody>
      </p:sp>
      <p:sp>
        <p:nvSpPr>
          <p:cNvPr id="29" name="Text 27"/>
          <p:cNvSpPr txBox="1"/>
          <p:nvPr/>
        </p:nvSpPr>
        <p:spPr>
          <a:xfrm>
            <a:off x="1051560" y="4270248"/>
            <a:ext cx="5623560" cy="438912"/>
          </a:xfrm>
          <a:prstGeom prst="rect">
            <a:avLst/>
          </a:prstGeom>
          <a:noFill/>
          <a:ln/>
        </p:spPr>
        <p:txBody>
          <a:bodyPr wrap="square" lIns="0" tIns="0" rIns="0" bIns="0" rtlCol="0" anchor="ctr"/>
          <a:lstStyle/>
          <a:p>
            <a:pPr marL="0" indent="0">
              <a:buNone/>
            </a:pPr>
            <a:r>
              <a:rPr lang="en-US" sz="1100" b="1" dirty="0">
                <a:solidFill>
                  <a:schemeClr val="tx2"/>
                </a:solidFill>
              </a:rPr>
              <a:t>Time metrics  </a:t>
            </a:r>
            <a:r>
              <a:rPr lang="en-US" sz="1100" b="1" dirty="0">
                <a:solidFill>
                  <a:schemeClr val="accent1"/>
                </a:solidFill>
              </a:rPr>
              <a:t>6  </a:t>
            </a:r>
            <a:r>
              <a:rPr lang="en-US" sz="1100" dirty="0">
                <a:solidFill>
                  <a:schemeClr val="tx1"/>
                </a:solidFill>
              </a:rPr>
              <a:t>door-to-nurse · door-to-doctor · door-to-OBI decision · door-to-OBI transfer · door-to-admission decision · door-to-exit</a:t>
            </a:r>
            <a:endParaRPr lang="en-US" sz="1100" dirty="0"/>
          </a:p>
        </p:txBody>
      </p:sp>
      <p:sp>
        <p:nvSpPr>
          <p:cNvPr id="30" name="line"/>
          <p:cNvSpPr/>
          <p:nvPr/>
        </p:nvSpPr>
        <p:spPr>
          <a:xfrm>
            <a:off x="731520" y="5001768"/>
            <a:ext cx="182880" cy="9144"/>
          </a:xfrm>
          <a:prstGeom prst="line">
            <a:avLst/>
          </a:prstGeom>
          <a:noFill/>
          <a:ln w="15875">
            <a:solidFill>
              <a:schemeClr val="accent5"/>
            </a:solidFill>
            <a:prstDash val="solid"/>
          </a:ln>
        </p:spPr>
        <p:txBody>
          <a:bodyPr/>
          <a:lstStyle/>
          <a:p>
            <a:endParaRPr lang="en-US"/>
          </a:p>
        </p:txBody>
      </p:sp>
      <p:sp>
        <p:nvSpPr>
          <p:cNvPr id="31" name="card"/>
          <p:cNvSpPr/>
          <p:nvPr/>
        </p:nvSpPr>
        <p:spPr>
          <a:xfrm>
            <a:off x="914400" y="4782312"/>
            <a:ext cx="5852160" cy="438912"/>
          </a:xfrm>
          <a:prstGeom prst="roundRect">
            <a:avLst>
              <a:gd name="adj" fmla="val 16667"/>
            </a:avLst>
          </a:prstGeom>
          <a:solidFill>
            <a:schemeClr val="bg2"/>
          </a:solidFill>
          <a:ln w="9525">
            <a:solidFill>
              <a:schemeClr val="accent6"/>
            </a:solidFill>
            <a:prstDash val="solid"/>
          </a:ln>
        </p:spPr>
        <p:txBody>
          <a:bodyPr/>
          <a:lstStyle/>
          <a:p>
            <a:endParaRPr lang="en-US"/>
          </a:p>
        </p:txBody>
      </p:sp>
      <p:sp>
        <p:nvSpPr>
          <p:cNvPr id="32" name="Text 30"/>
          <p:cNvSpPr txBox="1"/>
          <p:nvPr/>
        </p:nvSpPr>
        <p:spPr>
          <a:xfrm>
            <a:off x="1051560" y="4782312"/>
            <a:ext cx="5623560" cy="438912"/>
          </a:xfrm>
          <a:prstGeom prst="rect">
            <a:avLst/>
          </a:prstGeom>
          <a:noFill/>
          <a:ln/>
        </p:spPr>
        <p:txBody>
          <a:bodyPr wrap="square" lIns="0" tIns="0" rIns="0" bIns="0" rtlCol="0" anchor="ctr"/>
          <a:lstStyle/>
          <a:p>
            <a:pPr marL="0" indent="0">
              <a:buNone/>
            </a:pPr>
            <a:r>
              <a:rPr lang="en-US" sz="1100" b="1" dirty="0">
                <a:solidFill>
                  <a:schemeClr val="tx2"/>
                </a:solidFill>
              </a:rPr>
              <a:t>Dataset registry  </a:t>
            </a:r>
            <a:r>
              <a:rPr lang="en-US" sz="1100" b="1" dirty="0">
                <a:solidFill>
                  <a:schemeClr val="accent1"/>
                </a:solidFill>
              </a:rPr>
              <a:t>1  </a:t>
            </a:r>
            <a:r>
              <a:rPr lang="en-US" sz="1100" dirty="0">
                <a:solidFill>
                  <a:schemeClr val="tx1"/>
                </a:solidFill>
              </a:rPr>
              <a:t>which ED the record comes from</a:t>
            </a:r>
            <a:endParaRPr lang="en-US" sz="1100" dirty="0"/>
          </a:p>
        </p:txBody>
      </p:sp>
      <p:sp>
        <p:nvSpPr>
          <p:cNvPr id="33" name="Text 31"/>
          <p:cNvSpPr txBox="1"/>
          <p:nvPr/>
        </p:nvSpPr>
        <p:spPr>
          <a:xfrm>
            <a:off x="914400" y="5257800"/>
            <a:ext cx="5852160" cy="274320"/>
          </a:xfrm>
          <a:prstGeom prst="rect">
            <a:avLst/>
          </a:prstGeom>
          <a:noFill/>
          <a:ln/>
        </p:spPr>
        <p:txBody>
          <a:bodyPr wrap="square" lIns="0" tIns="0" rIns="0" bIns="0" rtlCol="0" anchor="t"/>
          <a:lstStyle/>
          <a:p>
            <a:pPr marL="0" indent="0">
              <a:buNone/>
            </a:pPr>
            <a:r>
              <a:rPr lang="en-US" sz="1000" i="1" dirty="0">
                <a:solidFill>
                  <a:schemeClr val="accent5"/>
                </a:solidFill>
              </a:rPr>
              <a:t>the other three blocks open the same way: history taking, clinical examination, laboratory results, imaging, diagnosis, time metrics, each with its sub-groups</a:t>
            </a:r>
            <a:endParaRPr lang="en-US" sz="1000" dirty="0"/>
          </a:p>
        </p:txBody>
      </p:sp>
      <p:sp>
        <p:nvSpPr>
          <p:cNvPr id="34" name="card"/>
          <p:cNvSpPr/>
          <p:nvPr/>
        </p:nvSpPr>
        <p:spPr>
          <a:xfrm>
            <a:off x="7086600" y="1783080"/>
            <a:ext cx="4572000" cy="2240280"/>
          </a:xfrm>
          <a:prstGeom prst="roundRect">
            <a:avLst>
              <a:gd name="adj" fmla="val 3265"/>
            </a:avLst>
          </a:prstGeom>
          <a:solidFill>
            <a:schemeClr val="bg1"/>
          </a:solidFill>
          <a:ln w="12700">
            <a:solidFill>
              <a:schemeClr val="accent1"/>
            </a:solidFill>
            <a:prstDash val="solid"/>
          </a:ln>
        </p:spPr>
        <p:txBody>
          <a:bodyPr/>
          <a:lstStyle/>
          <a:p>
            <a:endParaRPr lang="en-US"/>
          </a:p>
        </p:txBody>
      </p:sp>
      <p:sp>
        <p:nvSpPr>
          <p:cNvPr id="35" name="Text 33"/>
          <p:cNvSpPr txBox="1"/>
          <p:nvPr/>
        </p:nvSpPr>
        <p:spPr>
          <a:xfrm>
            <a:off x="7269480" y="1874520"/>
            <a:ext cx="4206240" cy="256032"/>
          </a:xfrm>
          <a:prstGeom prst="rect">
            <a:avLst/>
          </a:prstGeom>
          <a:noFill/>
          <a:ln/>
        </p:spPr>
        <p:txBody>
          <a:bodyPr wrap="square" lIns="0" tIns="0" rIns="0" bIns="0" rtlCol="0" anchor="t"/>
          <a:lstStyle/>
          <a:p>
            <a:pPr marL="0" indent="0">
              <a:buNone/>
            </a:pPr>
            <a:r>
              <a:rPr lang="en-US" sz="950" b="1" kern="0" spc="200" dirty="0">
                <a:solidFill>
                  <a:schemeClr val="accent1"/>
                </a:solidFill>
              </a:rPr>
              <a:t>ONE VARIABLE, FULLY SPECIFIED</a:t>
            </a:r>
            <a:endParaRPr lang="en-US" sz="950" dirty="0"/>
          </a:p>
        </p:txBody>
      </p:sp>
      <p:sp>
        <p:nvSpPr>
          <p:cNvPr id="36" name="Text 34"/>
          <p:cNvSpPr txBox="1"/>
          <p:nvPr/>
        </p:nvSpPr>
        <p:spPr>
          <a:xfrm>
            <a:off x="7269480" y="2157984"/>
            <a:ext cx="914400" cy="329184"/>
          </a:xfrm>
          <a:prstGeom prst="rect">
            <a:avLst/>
          </a:prstGeom>
          <a:noFill/>
          <a:ln/>
        </p:spPr>
        <p:txBody>
          <a:bodyPr wrap="square" lIns="0" tIns="0" rIns="0" bIns="0" rtlCol="0" anchor="ctr"/>
          <a:lstStyle/>
          <a:p>
            <a:pPr marL="0" indent="0">
              <a:buNone/>
            </a:pPr>
            <a:r>
              <a:rPr lang="en-US" sz="1000" dirty="0">
                <a:solidFill>
                  <a:schemeClr val="accent5"/>
                </a:solidFill>
              </a:rPr>
              <a:t>code</a:t>
            </a:r>
            <a:endParaRPr lang="en-US" sz="1000" dirty="0"/>
          </a:p>
        </p:txBody>
      </p:sp>
      <p:sp>
        <p:nvSpPr>
          <p:cNvPr id="37" name="Text 35"/>
          <p:cNvSpPr txBox="1"/>
          <p:nvPr/>
        </p:nvSpPr>
        <p:spPr>
          <a:xfrm>
            <a:off x="8183880" y="2157984"/>
            <a:ext cx="3337560" cy="329184"/>
          </a:xfrm>
          <a:prstGeom prst="rect">
            <a:avLst/>
          </a:prstGeom>
          <a:noFill/>
          <a:ln/>
        </p:spPr>
        <p:txBody>
          <a:bodyPr wrap="square" lIns="0" tIns="0" rIns="0" bIns="0" rtlCol="0" anchor="ctr"/>
          <a:lstStyle/>
          <a:p>
            <a:pPr marL="0" indent="0">
              <a:buNone/>
            </a:pPr>
            <a:r>
              <a:rPr lang="en-US" sz="1150" b="1" dirty="0">
                <a:solidFill>
                  <a:schemeClr val="accent2"/>
                </a:solidFill>
                <a:latin typeface="Courier New" pitchFamily="34" charset="0"/>
                <a:ea typeface="Courier New" pitchFamily="34" charset="-122"/>
                <a:cs typeface="Courier New" pitchFamily="34" charset="-120"/>
              </a:rPr>
              <a:t>door_doctor_delay</a:t>
            </a:r>
            <a:endParaRPr lang="en-US" sz="1150" dirty="0"/>
          </a:p>
        </p:txBody>
      </p:sp>
      <p:sp>
        <p:nvSpPr>
          <p:cNvPr id="38" name="Text 36"/>
          <p:cNvSpPr txBox="1"/>
          <p:nvPr/>
        </p:nvSpPr>
        <p:spPr>
          <a:xfrm>
            <a:off x="7269480" y="2496312"/>
            <a:ext cx="914400" cy="329184"/>
          </a:xfrm>
          <a:prstGeom prst="rect">
            <a:avLst/>
          </a:prstGeom>
          <a:noFill/>
          <a:ln/>
        </p:spPr>
        <p:txBody>
          <a:bodyPr wrap="square" lIns="0" tIns="0" rIns="0" bIns="0" rtlCol="0" anchor="ctr"/>
          <a:lstStyle/>
          <a:p>
            <a:pPr marL="0" indent="0">
              <a:buNone/>
            </a:pPr>
            <a:r>
              <a:rPr lang="en-US" sz="1000" dirty="0">
                <a:solidFill>
                  <a:schemeClr val="accent5"/>
                </a:solidFill>
              </a:rPr>
              <a:t>label</a:t>
            </a:r>
            <a:endParaRPr lang="en-US" sz="1000" dirty="0"/>
          </a:p>
        </p:txBody>
      </p:sp>
      <p:sp>
        <p:nvSpPr>
          <p:cNvPr id="39" name="Text 37"/>
          <p:cNvSpPr txBox="1"/>
          <p:nvPr/>
        </p:nvSpPr>
        <p:spPr>
          <a:xfrm>
            <a:off x="8183880" y="2496312"/>
            <a:ext cx="3337560" cy="329184"/>
          </a:xfrm>
          <a:prstGeom prst="rect">
            <a:avLst/>
          </a:prstGeom>
          <a:noFill/>
          <a:ln/>
        </p:spPr>
        <p:txBody>
          <a:bodyPr wrap="square" lIns="0" tIns="0" rIns="0" bIns="0" rtlCol="0" anchor="ctr"/>
          <a:lstStyle/>
          <a:p>
            <a:pPr marL="0" indent="0">
              <a:buNone/>
            </a:pPr>
            <a:r>
              <a:rPr lang="en-US" sz="1100" dirty="0">
                <a:solidFill>
                  <a:schemeClr val="tx1"/>
                </a:solidFill>
              </a:rPr>
              <a:t>Door to doctor</a:t>
            </a:r>
            <a:endParaRPr lang="en-US" sz="1100" dirty="0"/>
          </a:p>
        </p:txBody>
      </p:sp>
      <p:sp>
        <p:nvSpPr>
          <p:cNvPr id="40" name="Text 38"/>
          <p:cNvSpPr txBox="1"/>
          <p:nvPr/>
        </p:nvSpPr>
        <p:spPr>
          <a:xfrm>
            <a:off x="7269480" y="2834640"/>
            <a:ext cx="914400" cy="329184"/>
          </a:xfrm>
          <a:prstGeom prst="rect">
            <a:avLst/>
          </a:prstGeom>
          <a:noFill/>
          <a:ln/>
        </p:spPr>
        <p:txBody>
          <a:bodyPr wrap="square" lIns="0" tIns="0" rIns="0" bIns="0" rtlCol="0" anchor="ctr"/>
          <a:lstStyle/>
          <a:p>
            <a:pPr marL="0" indent="0">
              <a:buNone/>
            </a:pPr>
            <a:r>
              <a:rPr lang="en-US" sz="1000" dirty="0">
                <a:solidFill>
                  <a:schemeClr val="accent5"/>
                </a:solidFill>
              </a:rPr>
              <a:t>type · unit</a:t>
            </a:r>
            <a:endParaRPr lang="en-US" sz="1000" dirty="0"/>
          </a:p>
        </p:txBody>
      </p:sp>
      <p:sp>
        <p:nvSpPr>
          <p:cNvPr id="41" name="Text 39"/>
          <p:cNvSpPr txBox="1"/>
          <p:nvPr/>
        </p:nvSpPr>
        <p:spPr>
          <a:xfrm>
            <a:off x="8183880" y="2834640"/>
            <a:ext cx="3337560" cy="329184"/>
          </a:xfrm>
          <a:prstGeom prst="rect">
            <a:avLst/>
          </a:prstGeom>
          <a:noFill/>
          <a:ln/>
        </p:spPr>
        <p:txBody>
          <a:bodyPr wrap="square" lIns="0" tIns="0" rIns="0" bIns="0" rtlCol="0" anchor="ctr"/>
          <a:lstStyle/>
          <a:p>
            <a:pPr marL="0" indent="0">
              <a:buNone/>
            </a:pPr>
            <a:r>
              <a:rPr lang="en-US" sz="1100" dirty="0">
                <a:solidFill>
                  <a:schemeClr val="tx1"/>
                </a:solidFill>
              </a:rPr>
              <a:t>integer · minutes</a:t>
            </a:r>
            <a:endParaRPr lang="en-US" sz="1100" dirty="0"/>
          </a:p>
        </p:txBody>
      </p:sp>
      <p:sp>
        <p:nvSpPr>
          <p:cNvPr id="42" name="Text 40"/>
          <p:cNvSpPr txBox="1"/>
          <p:nvPr/>
        </p:nvSpPr>
        <p:spPr>
          <a:xfrm>
            <a:off x="7269480" y="3172968"/>
            <a:ext cx="914400" cy="329184"/>
          </a:xfrm>
          <a:prstGeom prst="rect">
            <a:avLst/>
          </a:prstGeom>
          <a:noFill/>
          <a:ln/>
        </p:spPr>
        <p:txBody>
          <a:bodyPr wrap="square" lIns="0" tIns="0" rIns="0" bIns="0" rtlCol="0" anchor="ctr"/>
          <a:lstStyle/>
          <a:p>
            <a:pPr marL="0" indent="0">
              <a:buNone/>
            </a:pPr>
            <a:r>
              <a:rPr lang="en-US" sz="1000" dirty="0">
                <a:solidFill>
                  <a:schemeClr val="accent5"/>
                </a:solidFill>
              </a:rPr>
              <a:t>path</a:t>
            </a:r>
            <a:endParaRPr lang="en-US" sz="1000" dirty="0"/>
          </a:p>
        </p:txBody>
      </p:sp>
      <p:sp>
        <p:nvSpPr>
          <p:cNvPr id="43" name="Text 41"/>
          <p:cNvSpPr txBox="1"/>
          <p:nvPr/>
        </p:nvSpPr>
        <p:spPr>
          <a:xfrm>
            <a:off x="8183880" y="3172968"/>
            <a:ext cx="3337560" cy="329184"/>
          </a:xfrm>
          <a:prstGeom prst="rect">
            <a:avLst/>
          </a:prstGeom>
          <a:noFill/>
          <a:ln/>
        </p:spPr>
        <p:txBody>
          <a:bodyPr wrap="square" lIns="0" tIns="0" rIns="0" bIns="0" rtlCol="0" anchor="ctr"/>
          <a:lstStyle/>
          <a:p>
            <a:pPr marL="0" indent="0">
              <a:buNone/>
            </a:pPr>
            <a:r>
              <a:rPr lang="en-US" sz="1100" dirty="0">
                <a:solidFill>
                  <a:schemeClr val="tx1"/>
                </a:solidFill>
              </a:rPr>
              <a:t>UC1 › ALL_PATIENTS › Time metrics › Process milestones</a:t>
            </a:r>
            <a:endParaRPr lang="en-US" sz="1100" dirty="0"/>
          </a:p>
        </p:txBody>
      </p:sp>
      <p:sp>
        <p:nvSpPr>
          <p:cNvPr id="44" name="Text 42"/>
          <p:cNvSpPr txBox="1"/>
          <p:nvPr/>
        </p:nvSpPr>
        <p:spPr>
          <a:xfrm>
            <a:off x="7269480" y="3511296"/>
            <a:ext cx="914400" cy="457200"/>
          </a:xfrm>
          <a:prstGeom prst="rect">
            <a:avLst/>
          </a:prstGeom>
          <a:noFill/>
          <a:ln/>
        </p:spPr>
        <p:txBody>
          <a:bodyPr wrap="square" lIns="0" tIns="0" rIns="0" bIns="0" rtlCol="0" anchor="ctr"/>
          <a:lstStyle/>
          <a:p>
            <a:pPr marL="0" indent="0">
              <a:buNone/>
            </a:pPr>
            <a:r>
              <a:rPr lang="en-US" sz="1000" dirty="0">
                <a:solidFill>
                  <a:schemeClr val="accent5"/>
                </a:solidFill>
              </a:rPr>
              <a:t>definition</a:t>
            </a:r>
            <a:endParaRPr lang="en-US" sz="1000" dirty="0"/>
          </a:p>
        </p:txBody>
      </p:sp>
      <p:sp>
        <p:nvSpPr>
          <p:cNvPr id="45" name="Text 43"/>
          <p:cNvSpPr txBox="1"/>
          <p:nvPr/>
        </p:nvSpPr>
        <p:spPr>
          <a:xfrm>
            <a:off x="8183880" y="3511296"/>
            <a:ext cx="3337560" cy="457200"/>
          </a:xfrm>
          <a:prstGeom prst="rect">
            <a:avLst/>
          </a:prstGeom>
          <a:noFill/>
          <a:ln/>
        </p:spPr>
        <p:txBody>
          <a:bodyPr wrap="square" lIns="0" tIns="0" rIns="0" bIns="0" rtlCol="0" anchor="ctr"/>
          <a:lstStyle/>
          <a:p>
            <a:pPr marL="0" indent="0">
              <a:buNone/>
            </a:pPr>
            <a:r>
              <a:rPr lang="en-US" sz="1100" dirty="0">
                <a:solidFill>
                  <a:schemeClr val="tx1"/>
                </a:solidFill>
              </a:rPr>
              <a:t>ED arrival to doctor take-on; derived from two timestamps, which are then dropped</a:t>
            </a:r>
            <a:endParaRPr lang="en-US" sz="1100" dirty="0"/>
          </a:p>
        </p:txBody>
      </p:sp>
      <p:sp>
        <p:nvSpPr>
          <p:cNvPr id="46" name="Text 44"/>
          <p:cNvSpPr txBox="1"/>
          <p:nvPr/>
        </p:nvSpPr>
        <p:spPr>
          <a:xfrm>
            <a:off x="7086600" y="4160520"/>
            <a:ext cx="4572000" cy="274320"/>
          </a:xfrm>
          <a:prstGeom prst="rect">
            <a:avLst/>
          </a:prstGeom>
          <a:noFill/>
          <a:ln/>
        </p:spPr>
        <p:txBody>
          <a:bodyPr wrap="square" lIns="0" tIns="0" rIns="0" bIns="0" rtlCol="0" anchor="t"/>
          <a:lstStyle/>
          <a:p>
            <a:pPr marL="0" indent="0">
              <a:buNone/>
            </a:pPr>
            <a:r>
              <a:rPr lang="en-US" sz="1300" b="1" dirty="0">
                <a:solidFill>
                  <a:schemeClr val="tx2"/>
                </a:solidFill>
              </a:rPr>
              <a:t>How the model is used</a:t>
            </a:r>
            <a:endParaRPr lang="en-US" sz="1300" dirty="0"/>
          </a:p>
        </p:txBody>
      </p:sp>
      <p:pic>
        <p:nvPicPr>
          <p:cNvPr id="47" name="use icon" descr="preencoded.png"/>
          <p:cNvPicPr>
            <a:picLocks noChangeAspect="1"/>
          </p:cNvPicPr>
          <p:nvPr/>
        </p:nvPicPr>
        <p:blipFill>
          <a:blip r:embed="rId3"/>
          <a:stretch>
            <a:fillRect/>
          </a:stretch>
        </p:blipFill>
        <p:spPr>
          <a:xfrm>
            <a:off x="7086600" y="4507992"/>
            <a:ext cx="219456" cy="219456"/>
          </a:xfrm>
          <a:prstGeom prst="rect">
            <a:avLst/>
          </a:prstGeom>
        </p:spPr>
      </p:pic>
      <p:sp>
        <p:nvSpPr>
          <p:cNvPr id="48" name="Text 45"/>
          <p:cNvSpPr txBox="1"/>
          <p:nvPr/>
        </p:nvSpPr>
        <p:spPr>
          <a:xfrm>
            <a:off x="7406640" y="4480560"/>
            <a:ext cx="4251960" cy="274320"/>
          </a:xfrm>
          <a:prstGeom prst="rect">
            <a:avLst/>
          </a:prstGeom>
          <a:noFill/>
          <a:ln/>
        </p:spPr>
        <p:txBody>
          <a:bodyPr wrap="square" lIns="0" tIns="0" rIns="0" bIns="0" rtlCol="0" anchor="ctr"/>
          <a:lstStyle/>
          <a:p>
            <a:pPr marL="0" indent="0">
              <a:buNone/>
            </a:pPr>
            <a:r>
              <a:rPr lang="en-US" sz="1100" dirty="0">
                <a:solidFill>
                  <a:schemeClr val="tx1"/>
                </a:solidFill>
              </a:rPr>
              <a:t>The csv contract: one column per code, one file per ED</a:t>
            </a:r>
            <a:endParaRPr lang="en-US" sz="1100" dirty="0"/>
          </a:p>
        </p:txBody>
      </p:sp>
      <p:pic>
        <p:nvPicPr>
          <p:cNvPr id="49" name="use icon" descr="preencoded.png"/>
          <p:cNvPicPr>
            <a:picLocks noChangeAspect="1"/>
          </p:cNvPicPr>
          <p:nvPr/>
        </p:nvPicPr>
        <p:blipFill>
          <a:blip r:embed="rId4"/>
          <a:stretch>
            <a:fillRect/>
          </a:stretch>
        </p:blipFill>
        <p:spPr>
          <a:xfrm>
            <a:off x="7086600" y="4782312"/>
            <a:ext cx="219456" cy="219456"/>
          </a:xfrm>
          <a:prstGeom prst="rect">
            <a:avLst/>
          </a:prstGeom>
        </p:spPr>
      </p:pic>
      <p:sp>
        <p:nvSpPr>
          <p:cNvPr id="50" name="Text 46"/>
          <p:cNvSpPr txBox="1"/>
          <p:nvPr/>
        </p:nvSpPr>
        <p:spPr>
          <a:xfrm>
            <a:off x="7406640" y="4754880"/>
            <a:ext cx="4251960" cy="274320"/>
          </a:xfrm>
          <a:prstGeom prst="rect">
            <a:avLst/>
          </a:prstGeom>
          <a:noFill/>
          <a:ln/>
        </p:spPr>
        <p:txBody>
          <a:bodyPr wrap="square" lIns="0" tIns="0" rIns="0" bIns="0" rtlCol="0" anchor="ctr"/>
          <a:lstStyle/>
          <a:p>
            <a:pPr marL="0" indent="0">
              <a:buNone/>
            </a:pPr>
            <a:r>
              <a:rPr lang="en-US" sz="1100" dirty="0">
                <a:solidFill>
                  <a:schemeClr val="tx1"/>
                </a:solidFill>
              </a:rPr>
              <a:t>The tree the platform shows: navigate, pick, filter</a:t>
            </a:r>
            <a:endParaRPr lang="en-US" sz="1100" dirty="0"/>
          </a:p>
        </p:txBody>
      </p:sp>
      <p:pic>
        <p:nvPicPr>
          <p:cNvPr id="51" name="use icon" descr="preencoded.png"/>
          <p:cNvPicPr>
            <a:picLocks noChangeAspect="1"/>
          </p:cNvPicPr>
          <p:nvPr/>
        </p:nvPicPr>
        <p:blipFill>
          <a:blip r:embed="rId5"/>
          <a:stretch>
            <a:fillRect/>
          </a:stretch>
        </p:blipFill>
        <p:spPr>
          <a:xfrm>
            <a:off x="7086600" y="5056632"/>
            <a:ext cx="219456" cy="219456"/>
          </a:xfrm>
          <a:prstGeom prst="rect">
            <a:avLst/>
          </a:prstGeom>
        </p:spPr>
      </p:pic>
      <p:sp>
        <p:nvSpPr>
          <p:cNvPr id="52" name="Text 47"/>
          <p:cNvSpPr txBox="1"/>
          <p:nvPr/>
        </p:nvSpPr>
        <p:spPr>
          <a:xfrm>
            <a:off x="7406640" y="5029200"/>
            <a:ext cx="4251960" cy="274320"/>
          </a:xfrm>
          <a:prstGeom prst="rect">
            <a:avLst/>
          </a:prstGeom>
          <a:noFill/>
          <a:ln/>
        </p:spPr>
        <p:txBody>
          <a:bodyPr wrap="square" lIns="0" tIns="0" rIns="0" bIns="0" rtlCol="0" anchor="ctr"/>
          <a:lstStyle/>
          <a:p>
            <a:pPr marL="0" indent="0">
              <a:buNone/>
            </a:pPr>
            <a:r>
              <a:rPr lang="en-US" sz="1100" dirty="0">
                <a:solidFill>
                  <a:schemeClr val="tx1"/>
                </a:solidFill>
              </a:rPr>
              <a:t>The same model on every node: one question runs everywhere</a:t>
            </a:r>
            <a:endParaRPr lang="en-US" sz="1100" dirty="0"/>
          </a:p>
        </p:txBody>
      </p:sp>
      <p:pic>
        <p:nvPicPr>
          <p:cNvPr id="53" name="use icon" descr="preencoded.png"/>
          <p:cNvPicPr>
            <a:picLocks noChangeAspect="1"/>
          </p:cNvPicPr>
          <p:nvPr/>
        </p:nvPicPr>
        <p:blipFill>
          <a:blip r:embed="rId6"/>
          <a:stretch>
            <a:fillRect/>
          </a:stretch>
        </p:blipFill>
        <p:spPr>
          <a:xfrm>
            <a:off x="7086600" y="5330952"/>
            <a:ext cx="219456" cy="219456"/>
          </a:xfrm>
          <a:prstGeom prst="rect">
            <a:avLst/>
          </a:prstGeom>
        </p:spPr>
      </p:pic>
      <p:sp>
        <p:nvSpPr>
          <p:cNvPr id="54" name="Text 48"/>
          <p:cNvSpPr txBox="1"/>
          <p:nvPr/>
        </p:nvSpPr>
        <p:spPr>
          <a:xfrm>
            <a:off x="7406640" y="5303520"/>
            <a:ext cx="4251960" cy="274320"/>
          </a:xfrm>
          <a:prstGeom prst="rect">
            <a:avLst/>
          </a:prstGeom>
          <a:noFill/>
          <a:ln/>
        </p:spPr>
        <p:txBody>
          <a:bodyPr wrap="square" lIns="0" tIns="0" rIns="0" bIns="0" rtlCol="0" anchor="ctr"/>
          <a:lstStyle/>
          <a:p>
            <a:pPr marL="0" indent="0">
              <a:buNone/>
            </a:pPr>
            <a:r>
              <a:rPr lang="en-US" sz="1100" dirty="0">
                <a:solidFill>
                  <a:schemeClr val="tx1"/>
                </a:solidFill>
              </a:rPr>
              <a:t>Public in the Data Catalogue: the variables for anyone, the data for no one</a:t>
            </a:r>
            <a:endParaRPr lang="en-US" sz="1100" dirty="0"/>
          </a:p>
        </p:txBody>
      </p:sp>
      <p:sp>
        <p:nvSpPr>
          <p:cNvPr id="55"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56" name="Text 50"/>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350" b="1" dirty="0">
                <a:solidFill>
                  <a:schemeClr val="tx2"/>
                </a:solidFill>
              </a:rPr>
              <a:t>One data model is the contract between the EDs, the central database and the platform. </a:t>
            </a:r>
            <a:r>
              <a:rPr lang="en-US" sz="1350" dirty="0">
                <a:solidFill>
                  <a:schemeClr val="tx1"/>
                </a:solidFill>
              </a:rPr>
              <a:t>Built from the UC1 dictionary with IRFMN, eight versions, every variable traceable to its source; version 2 is being prepared together as the real data arrive.</a:t>
            </a:r>
            <a:endParaRPr lang="en-US" sz="1350" dirty="0"/>
          </a:p>
        </p:txBody>
      </p:sp>
      <p:sp>
        <p:nvSpPr>
          <p:cNvPr id="57"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D5.2, DELIVERED AUGUST 2026</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From a signed agreement to a running federation</a:t>
            </a:r>
            <a:endParaRPr lang="en-US" sz="3000" dirty="0"/>
          </a:p>
        </p:txBody>
      </p:sp>
      <p:sp>
        <p:nvSpPr>
          <p:cNvPr id="4" name="line"/>
          <p:cNvSpPr/>
          <p:nvPr/>
        </p:nvSpPr>
        <p:spPr>
          <a:xfrm>
            <a:off x="1275588" y="2103120"/>
            <a:ext cx="9656064" cy="9144"/>
          </a:xfrm>
          <a:prstGeom prst="line">
            <a:avLst/>
          </a:prstGeom>
          <a:noFill/>
          <a:ln w="38100">
            <a:solidFill>
              <a:schemeClr val="accent6"/>
            </a:solidFill>
            <a:prstDash val="solid"/>
          </a:ln>
        </p:spPr>
        <p:txBody>
          <a:bodyPr/>
          <a:lstStyle/>
          <a:p>
            <a:endParaRPr lang="en-US"/>
          </a:p>
        </p:txBody>
      </p:sp>
      <p:sp>
        <p:nvSpPr>
          <p:cNvPr id="5" name="step"/>
          <p:cNvSpPr/>
          <p:nvPr/>
        </p:nvSpPr>
        <p:spPr>
          <a:xfrm>
            <a:off x="1001268" y="1828800"/>
            <a:ext cx="548640" cy="548640"/>
          </a:xfrm>
          <a:prstGeom prst="ellipse">
            <a:avLst/>
          </a:prstGeom>
          <a:solidFill>
            <a:schemeClr val="tx2"/>
          </a:solidFill>
          <a:ln w="25400">
            <a:solidFill>
              <a:schemeClr val="bg1"/>
            </a:solidFill>
            <a:prstDash val="solid"/>
          </a:ln>
        </p:spPr>
        <p:txBody>
          <a:bodyPr/>
          <a:lstStyle/>
          <a:p>
            <a:endParaRPr lang="en-US"/>
          </a:p>
        </p:txBody>
      </p:sp>
      <p:sp>
        <p:nvSpPr>
          <p:cNvPr id="6" name="Text 4"/>
          <p:cNvSpPr txBox="1"/>
          <p:nvPr/>
        </p:nvSpPr>
        <p:spPr>
          <a:xfrm>
            <a:off x="1001268" y="1828800"/>
            <a:ext cx="548640" cy="54864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1</a:t>
            </a:r>
            <a:endParaRPr lang="en-US" sz="1500" dirty="0"/>
          </a:p>
        </p:txBody>
      </p:sp>
      <p:sp>
        <p:nvSpPr>
          <p:cNvPr id="7" name="Text 5"/>
          <p:cNvSpPr txBox="1"/>
          <p:nvPr/>
        </p:nvSpPr>
        <p:spPr>
          <a:xfrm>
            <a:off x="548640" y="2468880"/>
            <a:ext cx="1453896" cy="457200"/>
          </a:xfrm>
          <a:prstGeom prst="rect">
            <a:avLst/>
          </a:prstGeom>
          <a:noFill/>
          <a:ln/>
        </p:spPr>
        <p:txBody>
          <a:bodyPr wrap="square" lIns="0" tIns="0" rIns="0" bIns="0" rtlCol="0" anchor="t"/>
          <a:lstStyle/>
          <a:p>
            <a:pPr marL="0" indent="0" algn="ctr">
              <a:buNone/>
            </a:pPr>
            <a:r>
              <a:rPr lang="en-US" sz="1250" b="1" dirty="0">
                <a:solidFill>
                  <a:schemeClr val="tx2"/>
                </a:solidFill>
              </a:rPr>
              <a:t>Signed DTA</a:t>
            </a:r>
            <a:endParaRPr lang="en-US" sz="1250" dirty="0"/>
          </a:p>
        </p:txBody>
      </p:sp>
      <p:sp>
        <p:nvSpPr>
          <p:cNvPr id="8" name="Text 6"/>
          <p:cNvSpPr txBox="1"/>
          <p:nvPr/>
        </p:nvSpPr>
        <p:spPr>
          <a:xfrm>
            <a:off x="548640" y="2926080"/>
            <a:ext cx="1453896" cy="274320"/>
          </a:xfrm>
          <a:prstGeom prst="rect">
            <a:avLst/>
          </a:prstGeom>
          <a:noFill/>
          <a:ln/>
        </p:spPr>
        <p:txBody>
          <a:bodyPr wrap="square" lIns="0" tIns="0" rIns="0" bIns="0" rtlCol="0" anchor="t"/>
          <a:lstStyle/>
          <a:p>
            <a:pPr marL="0" indent="0" algn="ctr">
              <a:buNone/>
            </a:pPr>
            <a:r>
              <a:rPr lang="en-US" sz="1050" dirty="0">
                <a:solidFill>
                  <a:schemeClr val="accent5"/>
                </a:solidFill>
              </a:rPr>
              <a:t>October 2025</a:t>
            </a:r>
            <a:endParaRPr lang="en-US" sz="1050" dirty="0"/>
          </a:p>
        </p:txBody>
      </p:sp>
      <p:sp>
        <p:nvSpPr>
          <p:cNvPr id="9" name="step"/>
          <p:cNvSpPr/>
          <p:nvPr/>
        </p:nvSpPr>
        <p:spPr>
          <a:xfrm>
            <a:off x="2610612" y="1828800"/>
            <a:ext cx="548640" cy="548640"/>
          </a:xfrm>
          <a:prstGeom prst="ellipse">
            <a:avLst/>
          </a:prstGeom>
          <a:solidFill>
            <a:schemeClr val="tx2"/>
          </a:solidFill>
          <a:ln w="25400">
            <a:solidFill>
              <a:schemeClr val="bg1"/>
            </a:solidFill>
            <a:prstDash val="solid"/>
          </a:ln>
        </p:spPr>
        <p:txBody>
          <a:bodyPr/>
          <a:lstStyle/>
          <a:p>
            <a:endParaRPr lang="en-US"/>
          </a:p>
        </p:txBody>
      </p:sp>
      <p:sp>
        <p:nvSpPr>
          <p:cNvPr id="10" name="Text 8"/>
          <p:cNvSpPr txBox="1"/>
          <p:nvPr/>
        </p:nvSpPr>
        <p:spPr>
          <a:xfrm>
            <a:off x="2610612" y="1828800"/>
            <a:ext cx="548640" cy="54864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2157984" y="2468880"/>
            <a:ext cx="1453896" cy="457200"/>
          </a:xfrm>
          <a:prstGeom prst="rect">
            <a:avLst/>
          </a:prstGeom>
          <a:noFill/>
          <a:ln/>
        </p:spPr>
        <p:txBody>
          <a:bodyPr wrap="square" lIns="0" tIns="0" rIns="0" bIns="0" rtlCol="0" anchor="t"/>
          <a:lstStyle/>
          <a:p>
            <a:pPr marL="0" indent="0" algn="ctr">
              <a:buNone/>
            </a:pPr>
            <a:r>
              <a:rPr lang="en-US" sz="1250" b="1" dirty="0">
                <a:solidFill>
                  <a:schemeClr val="tx2"/>
                </a:solidFill>
              </a:rPr>
              <a:t>Anonymization fixed</a:t>
            </a:r>
            <a:endParaRPr lang="en-US" sz="1250" dirty="0"/>
          </a:p>
        </p:txBody>
      </p:sp>
      <p:sp>
        <p:nvSpPr>
          <p:cNvPr id="12" name="Text 10"/>
          <p:cNvSpPr txBox="1"/>
          <p:nvPr/>
        </p:nvSpPr>
        <p:spPr>
          <a:xfrm>
            <a:off x="2157984" y="2926080"/>
            <a:ext cx="1453896" cy="274320"/>
          </a:xfrm>
          <a:prstGeom prst="rect">
            <a:avLst/>
          </a:prstGeom>
          <a:noFill/>
          <a:ln/>
        </p:spPr>
        <p:txBody>
          <a:bodyPr wrap="square" lIns="0" tIns="0" rIns="0" bIns="0" rtlCol="0" anchor="t"/>
          <a:lstStyle/>
          <a:p>
            <a:pPr marL="0" indent="0" algn="ctr">
              <a:buNone/>
            </a:pPr>
            <a:r>
              <a:rPr lang="en-US" sz="1050" dirty="0">
                <a:solidFill>
                  <a:schemeClr val="accent5"/>
                </a:solidFill>
              </a:rPr>
              <a:t>by contract</a:t>
            </a:r>
            <a:endParaRPr lang="en-US" sz="1050" dirty="0"/>
          </a:p>
        </p:txBody>
      </p:sp>
      <p:sp>
        <p:nvSpPr>
          <p:cNvPr id="13" name="step"/>
          <p:cNvSpPr/>
          <p:nvPr/>
        </p:nvSpPr>
        <p:spPr>
          <a:xfrm>
            <a:off x="4219956" y="1828800"/>
            <a:ext cx="548640" cy="548640"/>
          </a:xfrm>
          <a:prstGeom prst="ellipse">
            <a:avLst/>
          </a:prstGeom>
          <a:solidFill>
            <a:schemeClr val="tx2"/>
          </a:solidFill>
          <a:ln w="25400">
            <a:solidFill>
              <a:schemeClr val="bg1"/>
            </a:solidFill>
            <a:prstDash val="solid"/>
          </a:ln>
        </p:spPr>
        <p:txBody>
          <a:bodyPr/>
          <a:lstStyle/>
          <a:p>
            <a:endParaRPr lang="en-US"/>
          </a:p>
        </p:txBody>
      </p:sp>
      <p:sp>
        <p:nvSpPr>
          <p:cNvPr id="14" name="Text 12"/>
          <p:cNvSpPr txBox="1"/>
          <p:nvPr/>
        </p:nvSpPr>
        <p:spPr>
          <a:xfrm>
            <a:off x="4219956" y="1828800"/>
            <a:ext cx="548640" cy="54864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3</a:t>
            </a:r>
            <a:endParaRPr lang="en-US" sz="1500" dirty="0"/>
          </a:p>
        </p:txBody>
      </p:sp>
      <p:sp>
        <p:nvSpPr>
          <p:cNvPr id="15" name="Text 13"/>
          <p:cNvSpPr txBox="1"/>
          <p:nvPr/>
        </p:nvSpPr>
        <p:spPr>
          <a:xfrm>
            <a:off x="3767328" y="2468880"/>
            <a:ext cx="1453896" cy="457200"/>
          </a:xfrm>
          <a:prstGeom prst="rect">
            <a:avLst/>
          </a:prstGeom>
          <a:noFill/>
          <a:ln/>
        </p:spPr>
        <p:txBody>
          <a:bodyPr wrap="square" lIns="0" tIns="0" rIns="0" bIns="0" rtlCol="0" anchor="t"/>
          <a:lstStyle/>
          <a:p>
            <a:pPr marL="0" indent="0" algn="ctr">
              <a:buNone/>
            </a:pPr>
            <a:r>
              <a:rPr lang="en-US" sz="1250" b="1" dirty="0">
                <a:solidFill>
                  <a:schemeClr val="tx2"/>
                </a:solidFill>
              </a:rPr>
              <a:t>265 CDEs</a:t>
            </a:r>
            <a:endParaRPr lang="en-US" sz="1250" dirty="0"/>
          </a:p>
        </p:txBody>
      </p:sp>
      <p:sp>
        <p:nvSpPr>
          <p:cNvPr id="16" name="Text 14"/>
          <p:cNvSpPr txBox="1"/>
          <p:nvPr/>
        </p:nvSpPr>
        <p:spPr>
          <a:xfrm>
            <a:off x="3767328" y="2926080"/>
            <a:ext cx="1453896" cy="274320"/>
          </a:xfrm>
          <a:prstGeom prst="rect">
            <a:avLst/>
          </a:prstGeom>
          <a:noFill/>
          <a:ln/>
        </p:spPr>
        <p:txBody>
          <a:bodyPr wrap="square" lIns="0" tIns="0" rIns="0" bIns="0" rtlCol="0" anchor="t"/>
          <a:lstStyle/>
          <a:p>
            <a:pPr marL="0" indent="0" algn="ctr">
              <a:buNone/>
            </a:pPr>
            <a:r>
              <a:rPr lang="en-US" sz="1050" dirty="0">
                <a:solidFill>
                  <a:schemeClr val="accent5"/>
                </a:solidFill>
              </a:rPr>
              <a:t>the data model</a:t>
            </a:r>
            <a:endParaRPr lang="en-US" sz="1050" dirty="0"/>
          </a:p>
        </p:txBody>
      </p:sp>
      <p:sp>
        <p:nvSpPr>
          <p:cNvPr id="17" name="step"/>
          <p:cNvSpPr/>
          <p:nvPr/>
        </p:nvSpPr>
        <p:spPr>
          <a:xfrm>
            <a:off x="5829300" y="1828800"/>
            <a:ext cx="548640" cy="548640"/>
          </a:xfrm>
          <a:prstGeom prst="ellipse">
            <a:avLst/>
          </a:prstGeom>
          <a:solidFill>
            <a:schemeClr val="tx2"/>
          </a:solidFill>
          <a:ln w="25400">
            <a:solidFill>
              <a:schemeClr val="bg1"/>
            </a:solidFill>
            <a:prstDash val="solid"/>
          </a:ln>
        </p:spPr>
        <p:txBody>
          <a:bodyPr/>
          <a:lstStyle/>
          <a:p>
            <a:endParaRPr lang="en-US"/>
          </a:p>
        </p:txBody>
      </p:sp>
      <p:sp>
        <p:nvSpPr>
          <p:cNvPr id="18" name="Text 16"/>
          <p:cNvSpPr txBox="1"/>
          <p:nvPr/>
        </p:nvSpPr>
        <p:spPr>
          <a:xfrm>
            <a:off x="5829300" y="1828800"/>
            <a:ext cx="548640" cy="54864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4</a:t>
            </a:r>
            <a:endParaRPr lang="en-US" sz="1500" dirty="0"/>
          </a:p>
        </p:txBody>
      </p:sp>
      <p:sp>
        <p:nvSpPr>
          <p:cNvPr id="19" name="Text 17"/>
          <p:cNvSpPr txBox="1"/>
          <p:nvPr/>
        </p:nvSpPr>
        <p:spPr>
          <a:xfrm>
            <a:off x="5376672" y="2468880"/>
            <a:ext cx="1453896" cy="457200"/>
          </a:xfrm>
          <a:prstGeom prst="rect">
            <a:avLst/>
          </a:prstGeom>
          <a:noFill/>
          <a:ln/>
        </p:spPr>
        <p:txBody>
          <a:bodyPr wrap="square" lIns="0" tIns="0" rIns="0" bIns="0" rtlCol="0" anchor="t"/>
          <a:lstStyle/>
          <a:p>
            <a:pPr marL="0" indent="0" algn="ctr">
              <a:buNone/>
            </a:pPr>
            <a:r>
              <a:rPr lang="en-US" sz="1250" b="1" dirty="0">
                <a:solidFill>
                  <a:schemeClr val="tx2"/>
                </a:solidFill>
              </a:rPr>
              <a:t>Harmonized samples</a:t>
            </a:r>
            <a:endParaRPr lang="en-US" sz="1250" dirty="0"/>
          </a:p>
        </p:txBody>
      </p:sp>
      <p:sp>
        <p:nvSpPr>
          <p:cNvPr id="20" name="Text 18"/>
          <p:cNvSpPr txBox="1"/>
          <p:nvPr/>
        </p:nvSpPr>
        <p:spPr>
          <a:xfrm>
            <a:off x="5376672" y="2926080"/>
            <a:ext cx="1453896" cy="274320"/>
          </a:xfrm>
          <a:prstGeom prst="rect">
            <a:avLst/>
          </a:prstGeom>
          <a:noFill/>
          <a:ln/>
        </p:spPr>
        <p:txBody>
          <a:bodyPr wrap="square" lIns="0" tIns="0" rIns="0" bIns="0" rtlCol="0" anchor="t"/>
          <a:lstStyle/>
          <a:p>
            <a:pPr marL="0" indent="0" algn="ctr">
              <a:buNone/>
            </a:pPr>
            <a:r>
              <a:rPr lang="en-US" sz="1050" dirty="0">
                <a:solidFill>
                  <a:schemeClr val="accent5"/>
                </a:solidFill>
              </a:rPr>
              <a:t>two 25-patient CRFs</a:t>
            </a:r>
            <a:endParaRPr lang="en-US" sz="1050" dirty="0"/>
          </a:p>
        </p:txBody>
      </p:sp>
      <p:sp>
        <p:nvSpPr>
          <p:cNvPr id="21" name="step"/>
          <p:cNvSpPr/>
          <p:nvPr/>
        </p:nvSpPr>
        <p:spPr>
          <a:xfrm>
            <a:off x="7438644" y="1828800"/>
            <a:ext cx="548640" cy="548640"/>
          </a:xfrm>
          <a:prstGeom prst="ellipse">
            <a:avLst/>
          </a:prstGeom>
          <a:solidFill>
            <a:schemeClr val="tx2"/>
          </a:solidFill>
          <a:ln w="25400">
            <a:solidFill>
              <a:schemeClr val="bg1"/>
            </a:solidFill>
            <a:prstDash val="solid"/>
          </a:ln>
        </p:spPr>
        <p:txBody>
          <a:bodyPr/>
          <a:lstStyle/>
          <a:p>
            <a:endParaRPr lang="en-US"/>
          </a:p>
        </p:txBody>
      </p:sp>
      <p:sp>
        <p:nvSpPr>
          <p:cNvPr id="22" name="Text 20"/>
          <p:cNvSpPr txBox="1"/>
          <p:nvPr/>
        </p:nvSpPr>
        <p:spPr>
          <a:xfrm>
            <a:off x="7438644" y="1828800"/>
            <a:ext cx="548640" cy="54864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5</a:t>
            </a:r>
            <a:endParaRPr lang="en-US" sz="1500" dirty="0"/>
          </a:p>
        </p:txBody>
      </p:sp>
      <p:sp>
        <p:nvSpPr>
          <p:cNvPr id="23" name="Text 21"/>
          <p:cNvSpPr txBox="1"/>
          <p:nvPr/>
        </p:nvSpPr>
        <p:spPr>
          <a:xfrm>
            <a:off x="6986016" y="2468880"/>
            <a:ext cx="1453896" cy="457200"/>
          </a:xfrm>
          <a:prstGeom prst="rect">
            <a:avLst/>
          </a:prstGeom>
          <a:noFill/>
          <a:ln/>
        </p:spPr>
        <p:txBody>
          <a:bodyPr wrap="square" lIns="0" tIns="0" rIns="0" bIns="0" rtlCol="0" anchor="t"/>
          <a:lstStyle/>
          <a:p>
            <a:pPr marL="0" indent="0" algn="ctr">
              <a:buNone/>
            </a:pPr>
            <a:r>
              <a:rPr lang="en-US" sz="1250" b="1" dirty="0">
                <a:solidFill>
                  <a:schemeClr val="tx2"/>
                </a:solidFill>
              </a:rPr>
              <a:t>Synthetic scale</a:t>
            </a:r>
            <a:endParaRPr lang="en-US" sz="1250" dirty="0"/>
          </a:p>
        </p:txBody>
      </p:sp>
      <p:sp>
        <p:nvSpPr>
          <p:cNvPr id="24" name="Text 22"/>
          <p:cNvSpPr txBox="1"/>
          <p:nvPr/>
        </p:nvSpPr>
        <p:spPr>
          <a:xfrm>
            <a:off x="6986016" y="2926080"/>
            <a:ext cx="1453896" cy="274320"/>
          </a:xfrm>
          <a:prstGeom prst="rect">
            <a:avLst/>
          </a:prstGeom>
          <a:noFill/>
          <a:ln/>
        </p:spPr>
        <p:txBody>
          <a:bodyPr wrap="square" lIns="0" tIns="0" rIns="0" bIns="0" rtlCol="0" anchor="t"/>
          <a:lstStyle/>
          <a:p>
            <a:pPr marL="0" indent="0" algn="ctr">
              <a:buNone/>
            </a:pPr>
            <a:r>
              <a:rPr lang="en-US" sz="1050" dirty="0">
                <a:solidFill>
                  <a:schemeClr val="accent5"/>
                </a:solidFill>
              </a:rPr>
              <a:t>two sets of 5,000</a:t>
            </a:r>
            <a:endParaRPr lang="en-US" sz="1050" dirty="0"/>
          </a:p>
        </p:txBody>
      </p:sp>
      <p:sp>
        <p:nvSpPr>
          <p:cNvPr id="25" name="step"/>
          <p:cNvSpPr/>
          <p:nvPr/>
        </p:nvSpPr>
        <p:spPr>
          <a:xfrm>
            <a:off x="9047988" y="1828800"/>
            <a:ext cx="548640" cy="548640"/>
          </a:xfrm>
          <a:prstGeom prst="ellipse">
            <a:avLst/>
          </a:prstGeom>
          <a:solidFill>
            <a:schemeClr val="accent2"/>
          </a:solidFill>
          <a:ln w="25400">
            <a:solidFill>
              <a:schemeClr val="bg1"/>
            </a:solidFill>
            <a:prstDash val="solid"/>
          </a:ln>
        </p:spPr>
        <p:txBody>
          <a:bodyPr/>
          <a:lstStyle/>
          <a:p>
            <a:endParaRPr lang="en-US"/>
          </a:p>
        </p:txBody>
      </p:sp>
      <p:sp>
        <p:nvSpPr>
          <p:cNvPr id="26" name="Text 24"/>
          <p:cNvSpPr txBox="1"/>
          <p:nvPr/>
        </p:nvSpPr>
        <p:spPr>
          <a:xfrm>
            <a:off x="9047988" y="1828800"/>
            <a:ext cx="548640" cy="54864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6</a:t>
            </a:r>
            <a:endParaRPr lang="en-US" sz="1500" dirty="0"/>
          </a:p>
        </p:txBody>
      </p:sp>
      <p:sp>
        <p:nvSpPr>
          <p:cNvPr id="27" name="Text 25"/>
          <p:cNvSpPr txBox="1"/>
          <p:nvPr/>
        </p:nvSpPr>
        <p:spPr>
          <a:xfrm>
            <a:off x="8595360" y="2468880"/>
            <a:ext cx="1453896" cy="457200"/>
          </a:xfrm>
          <a:prstGeom prst="rect">
            <a:avLst/>
          </a:prstGeom>
          <a:noFill/>
          <a:ln/>
        </p:spPr>
        <p:txBody>
          <a:bodyPr wrap="square" lIns="0" tIns="0" rIns="0" bIns="0" rtlCol="0" anchor="t"/>
          <a:lstStyle/>
          <a:p>
            <a:pPr marL="0" indent="0" algn="ctr">
              <a:buNone/>
            </a:pPr>
            <a:r>
              <a:rPr lang="en-US" sz="1250" b="1" dirty="0">
                <a:solidFill>
                  <a:schemeClr val="tx2"/>
                </a:solidFill>
              </a:rPr>
              <a:t>Federation live</a:t>
            </a:r>
            <a:endParaRPr lang="en-US" sz="1250" dirty="0"/>
          </a:p>
        </p:txBody>
      </p:sp>
      <p:sp>
        <p:nvSpPr>
          <p:cNvPr id="28" name="Text 26"/>
          <p:cNvSpPr txBox="1"/>
          <p:nvPr/>
        </p:nvSpPr>
        <p:spPr>
          <a:xfrm>
            <a:off x="8595360" y="2926080"/>
            <a:ext cx="1453896" cy="274320"/>
          </a:xfrm>
          <a:prstGeom prst="rect">
            <a:avLst/>
          </a:prstGeom>
          <a:noFill/>
          <a:ln/>
        </p:spPr>
        <p:txBody>
          <a:bodyPr wrap="square" lIns="0" tIns="0" rIns="0" bIns="0" rtlCol="0" anchor="t"/>
          <a:lstStyle/>
          <a:p>
            <a:pPr marL="0" indent="0" algn="ctr">
              <a:buNone/>
            </a:pPr>
            <a:r>
              <a:rPr lang="en-US" sz="1050" dirty="0">
                <a:solidFill>
                  <a:schemeClr val="accent5"/>
                </a:solidFill>
              </a:rPr>
              <a:t>CHUV at CSCS</a:t>
            </a:r>
            <a:endParaRPr lang="en-US" sz="1050" dirty="0"/>
          </a:p>
        </p:txBody>
      </p:sp>
      <p:sp>
        <p:nvSpPr>
          <p:cNvPr id="29" name="step"/>
          <p:cNvSpPr/>
          <p:nvPr/>
        </p:nvSpPr>
        <p:spPr>
          <a:xfrm>
            <a:off x="10657332" y="1828800"/>
            <a:ext cx="548640" cy="548640"/>
          </a:xfrm>
          <a:prstGeom prst="ellipse">
            <a:avLst/>
          </a:prstGeom>
          <a:solidFill>
            <a:schemeClr val="tx2"/>
          </a:solidFill>
          <a:ln w="25400">
            <a:solidFill>
              <a:schemeClr val="bg1"/>
            </a:solidFill>
            <a:prstDash val="solid"/>
          </a:ln>
        </p:spPr>
        <p:txBody>
          <a:bodyPr/>
          <a:lstStyle/>
          <a:p>
            <a:endParaRPr lang="en-US"/>
          </a:p>
        </p:txBody>
      </p:sp>
      <p:sp>
        <p:nvSpPr>
          <p:cNvPr id="30" name="Text 28"/>
          <p:cNvSpPr txBox="1"/>
          <p:nvPr/>
        </p:nvSpPr>
        <p:spPr>
          <a:xfrm>
            <a:off x="10657332" y="1828800"/>
            <a:ext cx="548640" cy="54864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7</a:t>
            </a:r>
            <a:endParaRPr lang="en-US" sz="1500" dirty="0"/>
          </a:p>
        </p:txBody>
      </p:sp>
      <p:sp>
        <p:nvSpPr>
          <p:cNvPr id="31" name="Text 29"/>
          <p:cNvSpPr txBox="1"/>
          <p:nvPr/>
        </p:nvSpPr>
        <p:spPr>
          <a:xfrm>
            <a:off x="10204704" y="2468880"/>
            <a:ext cx="1453896" cy="457200"/>
          </a:xfrm>
          <a:prstGeom prst="rect">
            <a:avLst/>
          </a:prstGeom>
          <a:noFill/>
          <a:ln/>
        </p:spPr>
        <p:txBody>
          <a:bodyPr wrap="square" lIns="0" tIns="0" rIns="0" bIns="0" rtlCol="0" anchor="t"/>
          <a:lstStyle/>
          <a:p>
            <a:pPr marL="0" indent="0" algn="ctr">
              <a:buNone/>
            </a:pPr>
            <a:r>
              <a:rPr lang="en-US" sz="1250" b="1" dirty="0">
                <a:solidFill>
                  <a:schemeClr val="tx2"/>
                </a:solidFill>
              </a:rPr>
              <a:t>Findable</a:t>
            </a:r>
            <a:endParaRPr lang="en-US" sz="1250" dirty="0"/>
          </a:p>
        </p:txBody>
      </p:sp>
      <p:sp>
        <p:nvSpPr>
          <p:cNvPr id="32" name="Text 30"/>
          <p:cNvSpPr txBox="1"/>
          <p:nvPr/>
        </p:nvSpPr>
        <p:spPr>
          <a:xfrm>
            <a:off x="10204704" y="2926080"/>
            <a:ext cx="1453896" cy="274320"/>
          </a:xfrm>
          <a:prstGeom prst="rect">
            <a:avLst/>
          </a:prstGeom>
          <a:noFill/>
          <a:ln/>
        </p:spPr>
        <p:txBody>
          <a:bodyPr wrap="square" lIns="0" tIns="0" rIns="0" bIns="0" rtlCol="0" anchor="t"/>
          <a:lstStyle/>
          <a:p>
            <a:pPr marL="0" indent="0" algn="ctr">
              <a:buNone/>
            </a:pPr>
            <a:r>
              <a:rPr lang="en-US" sz="1050" dirty="0">
                <a:solidFill>
                  <a:schemeClr val="accent5"/>
                </a:solidFill>
              </a:rPr>
              <a:t>Data Catalogue</a:t>
            </a:r>
            <a:endParaRPr lang="en-US" sz="1050" dirty="0"/>
          </a:p>
        </p:txBody>
      </p:sp>
      <p:sp>
        <p:nvSpPr>
          <p:cNvPr id="33" name="card"/>
          <p:cNvSpPr/>
          <p:nvPr/>
        </p:nvSpPr>
        <p:spPr>
          <a:xfrm>
            <a:off x="548640" y="3429000"/>
            <a:ext cx="2103120" cy="1920240"/>
          </a:xfrm>
          <a:prstGeom prst="roundRect">
            <a:avLst>
              <a:gd name="adj" fmla="val 3810"/>
            </a:avLst>
          </a:prstGeom>
          <a:solidFill>
            <a:schemeClr val="bg2"/>
          </a:solidFill>
          <a:ln w="9525">
            <a:solidFill>
              <a:schemeClr val="accent6"/>
            </a:solidFill>
            <a:prstDash val="solid"/>
          </a:ln>
        </p:spPr>
        <p:txBody>
          <a:bodyPr/>
          <a:lstStyle/>
          <a:p>
            <a:endParaRPr lang="en-US"/>
          </a:p>
        </p:txBody>
      </p:sp>
      <p:sp>
        <p:nvSpPr>
          <p:cNvPr id="34" name="Text 32"/>
          <p:cNvSpPr txBox="1"/>
          <p:nvPr/>
        </p:nvSpPr>
        <p:spPr>
          <a:xfrm>
            <a:off x="731520" y="3520440"/>
            <a:ext cx="1737360" cy="960120"/>
          </a:xfrm>
          <a:prstGeom prst="rect">
            <a:avLst/>
          </a:prstGeom>
          <a:noFill/>
          <a:ln/>
        </p:spPr>
        <p:txBody>
          <a:bodyPr wrap="square" lIns="0" tIns="0" rIns="0" bIns="0" rtlCol="0" anchor="ctr"/>
          <a:lstStyle/>
          <a:p>
            <a:pPr marL="0" indent="0" algn="l">
              <a:buNone/>
            </a:pPr>
            <a:r>
              <a:rPr lang="en-US" sz="3400" b="1" dirty="0">
                <a:solidFill>
                  <a:schemeClr val="tx2"/>
                </a:solidFill>
                <a:latin typeface="Cambria" pitchFamily="34" charset="0"/>
                <a:ea typeface="Cambria" pitchFamily="34" charset="-122"/>
                <a:cs typeface="Cambria" pitchFamily="34" charset="-120"/>
              </a:rPr>
              <a:t>265</a:t>
            </a:r>
            <a:endParaRPr lang="en-US" sz="3400" dirty="0"/>
          </a:p>
        </p:txBody>
      </p:sp>
      <p:sp>
        <p:nvSpPr>
          <p:cNvPr id="35" name="Text 33"/>
          <p:cNvSpPr txBox="1"/>
          <p:nvPr/>
        </p:nvSpPr>
        <p:spPr>
          <a:xfrm>
            <a:off x="731520" y="4542739"/>
            <a:ext cx="1737360" cy="768096"/>
          </a:xfrm>
          <a:prstGeom prst="rect">
            <a:avLst/>
          </a:prstGeom>
          <a:noFill/>
          <a:ln/>
        </p:spPr>
        <p:txBody>
          <a:bodyPr wrap="square" lIns="0" tIns="0" rIns="0" bIns="0" rtlCol="0" anchor="t"/>
          <a:lstStyle/>
          <a:p>
            <a:pPr marL="0" indent="0" algn="l">
              <a:buNone/>
            </a:pPr>
            <a:r>
              <a:rPr lang="en-US" sz="1150" dirty="0">
                <a:solidFill>
                  <a:schemeClr val="tx1"/>
                </a:solidFill>
              </a:rPr>
              <a:t>common data elements loaded as the data model</a:t>
            </a:r>
            <a:endParaRPr lang="en-US" sz="1150" dirty="0"/>
          </a:p>
        </p:txBody>
      </p:sp>
      <p:sp>
        <p:nvSpPr>
          <p:cNvPr id="36" name="card"/>
          <p:cNvSpPr/>
          <p:nvPr/>
        </p:nvSpPr>
        <p:spPr>
          <a:xfrm>
            <a:off x="2807208" y="3429000"/>
            <a:ext cx="2103120" cy="1920240"/>
          </a:xfrm>
          <a:prstGeom prst="roundRect">
            <a:avLst>
              <a:gd name="adj" fmla="val 3810"/>
            </a:avLst>
          </a:prstGeom>
          <a:solidFill>
            <a:schemeClr val="bg2"/>
          </a:solidFill>
          <a:ln w="9525">
            <a:solidFill>
              <a:schemeClr val="accent6"/>
            </a:solidFill>
            <a:prstDash val="solid"/>
          </a:ln>
        </p:spPr>
        <p:txBody>
          <a:bodyPr/>
          <a:lstStyle/>
          <a:p>
            <a:endParaRPr lang="en-US"/>
          </a:p>
        </p:txBody>
      </p:sp>
      <p:sp>
        <p:nvSpPr>
          <p:cNvPr id="37" name="Text 35"/>
          <p:cNvSpPr txBox="1"/>
          <p:nvPr/>
        </p:nvSpPr>
        <p:spPr>
          <a:xfrm>
            <a:off x="2990088" y="3520440"/>
            <a:ext cx="1737360" cy="960120"/>
          </a:xfrm>
          <a:prstGeom prst="rect">
            <a:avLst/>
          </a:prstGeom>
          <a:noFill/>
          <a:ln/>
        </p:spPr>
        <p:txBody>
          <a:bodyPr wrap="square" lIns="0" tIns="0" rIns="0" bIns="0" rtlCol="0" anchor="ctr"/>
          <a:lstStyle/>
          <a:p>
            <a:pPr marL="0" indent="0" algn="l">
              <a:buNone/>
            </a:pPr>
            <a:r>
              <a:rPr lang="en-US" sz="3400" b="1" dirty="0">
                <a:solidFill>
                  <a:schemeClr val="tx2"/>
                </a:solidFill>
                <a:latin typeface="Cambria" pitchFamily="34" charset="0"/>
                <a:ea typeface="Cambria" pitchFamily="34" charset="-122"/>
                <a:cs typeface="Cambria" pitchFamily="34" charset="-120"/>
              </a:rPr>
              <a:t>4</a:t>
            </a:r>
            <a:endParaRPr lang="en-US" sz="3400" dirty="0"/>
          </a:p>
        </p:txBody>
      </p:sp>
      <p:sp>
        <p:nvSpPr>
          <p:cNvPr id="38" name="Text 36"/>
          <p:cNvSpPr txBox="1"/>
          <p:nvPr/>
        </p:nvSpPr>
        <p:spPr>
          <a:xfrm>
            <a:off x="2990088" y="4542739"/>
            <a:ext cx="1737360" cy="768096"/>
          </a:xfrm>
          <a:prstGeom prst="rect">
            <a:avLst/>
          </a:prstGeom>
          <a:noFill/>
          <a:ln/>
        </p:spPr>
        <p:txBody>
          <a:bodyPr wrap="square" lIns="0" tIns="0" rIns="0" bIns="0" rtlCol="0" anchor="t"/>
          <a:lstStyle/>
          <a:p>
            <a:pPr marL="0" indent="0" algn="l">
              <a:buNone/>
            </a:pPr>
            <a:r>
              <a:rPr lang="en-US" sz="1150" dirty="0">
                <a:solidFill>
                  <a:schemeClr val="tx1"/>
                </a:solidFill>
              </a:rPr>
              <a:t>datasets loaded, selectable and analysable</a:t>
            </a:r>
            <a:endParaRPr lang="en-US" sz="1150" dirty="0"/>
          </a:p>
        </p:txBody>
      </p:sp>
      <p:sp>
        <p:nvSpPr>
          <p:cNvPr id="39" name="card"/>
          <p:cNvSpPr/>
          <p:nvPr/>
        </p:nvSpPr>
        <p:spPr>
          <a:xfrm>
            <a:off x="5065776" y="3429000"/>
            <a:ext cx="2103120" cy="1920240"/>
          </a:xfrm>
          <a:prstGeom prst="roundRect">
            <a:avLst>
              <a:gd name="adj" fmla="val 3810"/>
            </a:avLst>
          </a:prstGeom>
          <a:solidFill>
            <a:schemeClr val="bg2"/>
          </a:solidFill>
          <a:ln w="9525">
            <a:solidFill>
              <a:schemeClr val="accent6"/>
            </a:solidFill>
            <a:prstDash val="solid"/>
          </a:ln>
        </p:spPr>
        <p:txBody>
          <a:bodyPr/>
          <a:lstStyle/>
          <a:p>
            <a:endParaRPr lang="en-US"/>
          </a:p>
        </p:txBody>
      </p:sp>
      <p:sp>
        <p:nvSpPr>
          <p:cNvPr id="40" name="Text 38"/>
          <p:cNvSpPr txBox="1"/>
          <p:nvPr/>
        </p:nvSpPr>
        <p:spPr>
          <a:xfrm>
            <a:off x="5248656" y="3520440"/>
            <a:ext cx="1737360" cy="960120"/>
          </a:xfrm>
          <a:prstGeom prst="rect">
            <a:avLst/>
          </a:prstGeom>
          <a:noFill/>
          <a:ln/>
        </p:spPr>
        <p:txBody>
          <a:bodyPr wrap="square" lIns="0" tIns="0" rIns="0" bIns="0" rtlCol="0" anchor="ctr"/>
          <a:lstStyle/>
          <a:p>
            <a:pPr marL="0" indent="0" algn="l">
              <a:buNone/>
            </a:pPr>
            <a:r>
              <a:rPr lang="en-US" sz="3400" b="1" dirty="0">
                <a:solidFill>
                  <a:schemeClr val="tx2"/>
                </a:solidFill>
                <a:latin typeface="Cambria" pitchFamily="34" charset="0"/>
                <a:ea typeface="Cambria" pitchFamily="34" charset="-122"/>
                <a:cs typeface="Cambria" pitchFamily="34" charset="-120"/>
              </a:rPr>
              <a:t>10 050</a:t>
            </a:r>
            <a:endParaRPr lang="en-US" sz="3400" dirty="0"/>
          </a:p>
        </p:txBody>
      </p:sp>
      <p:sp>
        <p:nvSpPr>
          <p:cNvPr id="41" name="Text 39"/>
          <p:cNvSpPr txBox="1"/>
          <p:nvPr/>
        </p:nvSpPr>
        <p:spPr>
          <a:xfrm>
            <a:off x="5248656" y="4542739"/>
            <a:ext cx="1737360" cy="768096"/>
          </a:xfrm>
          <a:prstGeom prst="rect">
            <a:avLst/>
          </a:prstGeom>
          <a:noFill/>
          <a:ln/>
        </p:spPr>
        <p:txBody>
          <a:bodyPr wrap="square" lIns="0" tIns="0" rIns="0" bIns="0" rtlCol="0" anchor="t"/>
          <a:lstStyle/>
          <a:p>
            <a:pPr marL="0" indent="0" algn="l">
              <a:buNone/>
            </a:pPr>
            <a:r>
              <a:rPr lang="en-US" sz="1150" dirty="0">
                <a:solidFill>
                  <a:schemeClr val="tx1"/>
                </a:solidFill>
              </a:rPr>
              <a:t>subjects: 50 sample, 10,000 synthetic</a:t>
            </a:r>
            <a:endParaRPr lang="en-US" sz="1150" dirty="0"/>
          </a:p>
        </p:txBody>
      </p:sp>
      <p:sp>
        <p:nvSpPr>
          <p:cNvPr id="42" name="card"/>
          <p:cNvSpPr/>
          <p:nvPr/>
        </p:nvSpPr>
        <p:spPr>
          <a:xfrm>
            <a:off x="7324344" y="3429000"/>
            <a:ext cx="2103120" cy="1920240"/>
          </a:xfrm>
          <a:prstGeom prst="roundRect">
            <a:avLst>
              <a:gd name="adj" fmla="val 3810"/>
            </a:avLst>
          </a:prstGeom>
          <a:solidFill>
            <a:schemeClr val="bg2"/>
          </a:solidFill>
          <a:ln w="9525">
            <a:solidFill>
              <a:schemeClr val="accent6"/>
            </a:solidFill>
            <a:prstDash val="solid"/>
          </a:ln>
        </p:spPr>
        <p:txBody>
          <a:bodyPr/>
          <a:lstStyle/>
          <a:p>
            <a:endParaRPr lang="en-US"/>
          </a:p>
        </p:txBody>
      </p:sp>
      <p:sp>
        <p:nvSpPr>
          <p:cNvPr id="43" name="Text 41"/>
          <p:cNvSpPr txBox="1"/>
          <p:nvPr/>
        </p:nvSpPr>
        <p:spPr>
          <a:xfrm>
            <a:off x="7507224" y="3520440"/>
            <a:ext cx="1737360" cy="960120"/>
          </a:xfrm>
          <a:prstGeom prst="rect">
            <a:avLst/>
          </a:prstGeom>
          <a:noFill/>
          <a:ln/>
        </p:spPr>
        <p:txBody>
          <a:bodyPr wrap="square" lIns="0" tIns="0" rIns="0" bIns="0" rtlCol="0" anchor="ctr"/>
          <a:lstStyle/>
          <a:p>
            <a:pPr marL="0" indent="0" algn="l">
              <a:buNone/>
            </a:pPr>
            <a:r>
              <a:rPr lang="en-US" sz="3400" b="1" dirty="0">
                <a:solidFill>
                  <a:schemeClr val="tx2"/>
                </a:solidFill>
                <a:latin typeface="Cambria" pitchFamily="34" charset="0"/>
                <a:ea typeface="Cambria" pitchFamily="34" charset="-122"/>
                <a:cs typeface="Cambria" pitchFamily="34" charset="-120"/>
              </a:rPr>
              <a:t>17</a:t>
            </a:r>
            <a:endParaRPr lang="en-US" sz="3400" dirty="0"/>
          </a:p>
        </p:txBody>
      </p:sp>
      <p:sp>
        <p:nvSpPr>
          <p:cNvPr id="44" name="Text 42"/>
          <p:cNvSpPr txBox="1"/>
          <p:nvPr/>
        </p:nvSpPr>
        <p:spPr>
          <a:xfrm>
            <a:off x="7507224" y="4542739"/>
            <a:ext cx="1737360" cy="768096"/>
          </a:xfrm>
          <a:prstGeom prst="rect">
            <a:avLst/>
          </a:prstGeom>
          <a:noFill/>
          <a:ln/>
        </p:spPr>
        <p:txBody>
          <a:bodyPr wrap="square" lIns="0" tIns="0" rIns="0" bIns="0" rtlCol="0" anchor="t"/>
          <a:lstStyle/>
          <a:p>
            <a:pPr marL="0" indent="0" algn="l">
              <a:buNone/>
            </a:pPr>
            <a:r>
              <a:rPr lang="en-US" sz="1150" dirty="0">
                <a:solidFill>
                  <a:schemeClr val="tx1"/>
                </a:solidFill>
              </a:rPr>
              <a:t>per-ED datasets prepared for the real data</a:t>
            </a:r>
            <a:endParaRPr lang="en-US" sz="1150" dirty="0"/>
          </a:p>
        </p:txBody>
      </p:sp>
      <p:sp>
        <p:nvSpPr>
          <p:cNvPr id="45" name="card"/>
          <p:cNvSpPr/>
          <p:nvPr/>
        </p:nvSpPr>
        <p:spPr>
          <a:xfrm>
            <a:off x="9582912" y="3429000"/>
            <a:ext cx="2103120" cy="1920240"/>
          </a:xfrm>
          <a:prstGeom prst="roundRect">
            <a:avLst>
              <a:gd name="adj" fmla="val 3810"/>
            </a:avLst>
          </a:prstGeom>
          <a:solidFill>
            <a:schemeClr val="accent6"/>
          </a:solidFill>
          <a:ln w="9525">
            <a:solidFill>
              <a:schemeClr val="accent6"/>
            </a:solidFill>
            <a:prstDash val="solid"/>
          </a:ln>
        </p:spPr>
        <p:txBody>
          <a:bodyPr/>
          <a:lstStyle/>
          <a:p>
            <a:endParaRPr lang="en-US"/>
          </a:p>
        </p:txBody>
      </p:sp>
      <p:sp>
        <p:nvSpPr>
          <p:cNvPr id="46" name="Text 44"/>
          <p:cNvSpPr txBox="1"/>
          <p:nvPr/>
        </p:nvSpPr>
        <p:spPr>
          <a:xfrm>
            <a:off x="9765792" y="3520440"/>
            <a:ext cx="1737360" cy="960120"/>
          </a:xfrm>
          <a:prstGeom prst="rect">
            <a:avLst/>
          </a:prstGeom>
          <a:noFill/>
          <a:ln/>
        </p:spPr>
        <p:txBody>
          <a:bodyPr wrap="square" lIns="0" tIns="0" rIns="0" bIns="0" rtlCol="0" anchor="ctr"/>
          <a:lstStyle/>
          <a:p>
            <a:pPr marL="0" indent="0" algn="l">
              <a:buNone/>
            </a:pPr>
            <a:r>
              <a:rPr lang="en-US" sz="3400" b="1" dirty="0">
                <a:solidFill>
                  <a:schemeClr val="tx2"/>
                </a:solidFill>
                <a:latin typeface="Cambria" pitchFamily="34" charset="0"/>
                <a:ea typeface="Cambria" pitchFamily="34" charset="-122"/>
                <a:cs typeface="Cambria" pitchFamily="34" charset="-120"/>
              </a:rPr>
              <a:t>0</a:t>
            </a:r>
            <a:endParaRPr lang="en-US" sz="3400" dirty="0"/>
          </a:p>
        </p:txBody>
      </p:sp>
      <p:sp>
        <p:nvSpPr>
          <p:cNvPr id="47" name="Text 45"/>
          <p:cNvSpPr txBox="1"/>
          <p:nvPr/>
        </p:nvSpPr>
        <p:spPr>
          <a:xfrm>
            <a:off x="9765792" y="4542739"/>
            <a:ext cx="1737360" cy="768096"/>
          </a:xfrm>
          <a:prstGeom prst="rect">
            <a:avLst/>
          </a:prstGeom>
          <a:noFill/>
          <a:ln/>
        </p:spPr>
        <p:txBody>
          <a:bodyPr wrap="square" lIns="0" tIns="0" rIns="0" bIns="0" rtlCol="0" anchor="t"/>
          <a:lstStyle/>
          <a:p>
            <a:pPr marL="0" indent="0" algn="l">
              <a:buNone/>
            </a:pPr>
            <a:r>
              <a:rPr lang="en-US" sz="1150" dirty="0">
                <a:solidFill>
                  <a:schemeClr val="tx1"/>
                </a:solidFill>
              </a:rPr>
              <a:t>real patient records on the platform, by design</a:t>
            </a:r>
            <a:endParaRPr lang="en-US" sz="1150" dirty="0"/>
          </a:p>
        </p:txBody>
      </p:sp>
      <p:sp>
        <p:nvSpPr>
          <p:cNvPr id="48"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49" name="Text 47"/>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400" b="1" dirty="0">
                <a:solidFill>
                  <a:schemeClr val="tx2"/>
                </a:solidFill>
              </a:rPr>
              <a:t>Everything production will use is in place: </a:t>
            </a:r>
            <a:r>
              <a:rPr lang="en-US" sz="1400" dirty="0">
                <a:solidFill>
                  <a:schemeClr val="tx1"/>
                </a:solidFill>
              </a:rPr>
              <a:t>the agreement, the anonymization rules, the data model, the pipeline, the quality checks, the platform. What changes from here is the data, and that is the subject of the last slide.</a:t>
            </a:r>
            <a:endParaRPr lang="en-US" sz="1400" dirty="0"/>
          </a:p>
        </p:txBody>
      </p:sp>
      <p:sp>
        <p:nvSpPr>
          <p:cNvPr id="50"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EVERYONE'S DATA, STILL USEFUL</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Keeping the clock without keeping the dates</a:t>
            </a:r>
            <a:endParaRPr lang="en-US" sz="3000" dirty="0"/>
          </a:p>
        </p:txBody>
      </p:sp>
      <p:sp>
        <p:nvSpPr>
          <p:cNvPr id="4" name="Text 2"/>
          <p:cNvSpPr txBox="1"/>
          <p:nvPr/>
        </p:nvSpPr>
        <p:spPr>
          <a:xfrm>
            <a:off x="548640" y="1737360"/>
            <a:ext cx="11064240" cy="640080"/>
          </a:xfrm>
          <a:prstGeom prst="rect">
            <a:avLst/>
          </a:prstGeom>
          <a:noFill/>
          <a:ln/>
        </p:spPr>
        <p:txBody>
          <a:bodyPr wrap="square" lIns="0" tIns="0" rIns="0" bIns="0" rtlCol="0" anchor="t"/>
          <a:lstStyle/>
          <a:p>
            <a:pPr marL="0" indent="0">
              <a:buNone/>
            </a:pPr>
            <a:r>
              <a:rPr lang="en-US" sz="1450" dirty="0">
                <a:solidFill>
                  <a:schemeClr val="tx1"/>
                </a:solidFill>
              </a:rPr>
              <a:t>In emergency medicine the value of the data is in the timing, and timestamps are exactly what makes a record re-identifiable. The agreement suppresses dates. So, every raw timestamp became a delay.</a:t>
            </a:r>
            <a:endParaRPr lang="en-US" sz="1450" dirty="0"/>
          </a:p>
        </p:txBody>
      </p:sp>
      <p:sp>
        <p:nvSpPr>
          <p:cNvPr id="5" name="card"/>
          <p:cNvSpPr/>
          <p:nvPr/>
        </p:nvSpPr>
        <p:spPr>
          <a:xfrm>
            <a:off x="548640" y="2606040"/>
            <a:ext cx="4846320" cy="2834640"/>
          </a:xfrm>
          <a:prstGeom prst="roundRect">
            <a:avLst>
              <a:gd name="adj" fmla="val 2581"/>
            </a:avLst>
          </a:prstGeom>
          <a:solidFill>
            <a:srgbClr val="FBF1F0"/>
          </a:solidFill>
          <a:ln w="9525">
            <a:solidFill>
              <a:srgbClr val="E8C9C6"/>
            </a:solidFill>
            <a:prstDash val="solid"/>
          </a:ln>
        </p:spPr>
        <p:txBody>
          <a:bodyPr/>
          <a:lstStyle/>
          <a:p>
            <a:endParaRPr lang="en-US"/>
          </a:p>
        </p:txBody>
      </p:sp>
      <p:sp>
        <p:nvSpPr>
          <p:cNvPr id="6" name="Text 4"/>
          <p:cNvSpPr txBox="1"/>
          <p:nvPr/>
        </p:nvSpPr>
        <p:spPr>
          <a:xfrm>
            <a:off x="777240" y="2743200"/>
            <a:ext cx="1828800" cy="274320"/>
          </a:xfrm>
          <a:prstGeom prst="rect">
            <a:avLst/>
          </a:prstGeom>
          <a:noFill/>
          <a:ln/>
        </p:spPr>
        <p:txBody>
          <a:bodyPr wrap="square" lIns="0" tIns="0" rIns="0" bIns="0" rtlCol="0" anchor="t"/>
          <a:lstStyle/>
          <a:p>
            <a:pPr marL="0" indent="0">
              <a:buNone/>
            </a:pPr>
            <a:r>
              <a:rPr lang="en-US" sz="1100" b="1" kern="0" spc="200" dirty="0">
                <a:solidFill>
                  <a:schemeClr val="accent2"/>
                </a:solidFill>
              </a:rPr>
              <a:t>BEFORE</a:t>
            </a:r>
            <a:endParaRPr lang="en-US" sz="1100" dirty="0"/>
          </a:p>
        </p:txBody>
      </p:sp>
      <p:sp>
        <p:nvSpPr>
          <p:cNvPr id="7" name="icon circle"/>
          <p:cNvSpPr/>
          <p:nvPr/>
        </p:nvSpPr>
        <p:spPr>
          <a:xfrm>
            <a:off x="4572000" y="2743200"/>
            <a:ext cx="548640" cy="548640"/>
          </a:xfrm>
          <a:prstGeom prst="ellipse">
            <a:avLst/>
          </a:prstGeom>
          <a:solidFill>
            <a:srgbClr val="F3DCDA"/>
          </a:solidFill>
          <a:ln w="12700">
            <a:solidFill>
              <a:srgbClr val="F3DCDA"/>
            </a:solidFill>
            <a:prstDash val="solid"/>
          </a:ln>
        </p:spPr>
        <p:txBody>
          <a:bodyPr/>
          <a:lstStyle/>
          <a:p>
            <a:endParaRPr lang="en-US"/>
          </a:p>
        </p:txBody>
      </p:sp>
      <p:pic>
        <p:nvPicPr>
          <p:cNvPr id="8" name="icon" descr="preencoded.png"/>
          <p:cNvPicPr>
            <a:picLocks noChangeAspect="1"/>
          </p:cNvPicPr>
          <p:nvPr/>
        </p:nvPicPr>
        <p:blipFill>
          <a:blip r:embed="rId3"/>
          <a:stretch>
            <a:fillRect/>
          </a:stretch>
        </p:blipFill>
        <p:spPr>
          <a:xfrm>
            <a:off x="4703674" y="2874874"/>
            <a:ext cx="285293" cy="285293"/>
          </a:xfrm>
          <a:prstGeom prst="rect">
            <a:avLst/>
          </a:prstGeom>
        </p:spPr>
      </p:pic>
      <p:sp>
        <p:nvSpPr>
          <p:cNvPr id="9" name="Text 6"/>
          <p:cNvSpPr txBox="1"/>
          <p:nvPr/>
        </p:nvSpPr>
        <p:spPr>
          <a:xfrm>
            <a:off x="777240" y="3291840"/>
            <a:ext cx="2377440" cy="365760"/>
          </a:xfrm>
          <a:prstGeom prst="rect">
            <a:avLst/>
          </a:prstGeom>
          <a:noFill/>
          <a:ln/>
        </p:spPr>
        <p:txBody>
          <a:bodyPr wrap="square" lIns="0" tIns="0" rIns="0" bIns="0" rtlCol="0" anchor="t"/>
          <a:lstStyle/>
          <a:p>
            <a:pPr marL="0" indent="0">
              <a:buNone/>
            </a:pPr>
            <a:r>
              <a:rPr lang="en-US" sz="1300" dirty="0">
                <a:solidFill>
                  <a:schemeClr val="tx1"/>
                </a:solidFill>
              </a:rPr>
              <a:t>arrival</a:t>
            </a:r>
            <a:endParaRPr lang="en-US" sz="1300" dirty="0"/>
          </a:p>
        </p:txBody>
      </p:sp>
      <p:sp>
        <p:nvSpPr>
          <p:cNvPr id="10" name="Text 7"/>
          <p:cNvSpPr txBox="1"/>
          <p:nvPr/>
        </p:nvSpPr>
        <p:spPr>
          <a:xfrm>
            <a:off x="3017520" y="3291840"/>
            <a:ext cx="2194560" cy="365760"/>
          </a:xfrm>
          <a:prstGeom prst="rect">
            <a:avLst/>
          </a:prstGeom>
          <a:noFill/>
          <a:ln/>
        </p:spPr>
        <p:txBody>
          <a:bodyPr wrap="square" lIns="0" tIns="0" rIns="0" bIns="0" rtlCol="0" anchor="t"/>
          <a:lstStyle/>
          <a:p>
            <a:pPr marL="0" indent="0">
              <a:buNone/>
            </a:pPr>
            <a:r>
              <a:rPr lang="en-US" sz="1300" b="1" dirty="0">
                <a:solidFill>
                  <a:schemeClr val="accent2"/>
                </a:solidFill>
                <a:latin typeface="Courier New" pitchFamily="34" charset="0"/>
                <a:ea typeface="Courier New" pitchFamily="34" charset="-122"/>
                <a:cs typeface="Courier New" pitchFamily="34" charset="-120"/>
              </a:rPr>
              <a:t>2025-03-14 21:42</a:t>
            </a:r>
            <a:endParaRPr lang="en-US" sz="1300" dirty="0"/>
          </a:p>
        </p:txBody>
      </p:sp>
      <p:sp>
        <p:nvSpPr>
          <p:cNvPr id="11" name="Text 8"/>
          <p:cNvSpPr txBox="1"/>
          <p:nvPr/>
        </p:nvSpPr>
        <p:spPr>
          <a:xfrm>
            <a:off x="777240" y="3694176"/>
            <a:ext cx="2377440" cy="365760"/>
          </a:xfrm>
          <a:prstGeom prst="rect">
            <a:avLst/>
          </a:prstGeom>
          <a:noFill/>
          <a:ln/>
        </p:spPr>
        <p:txBody>
          <a:bodyPr wrap="square" lIns="0" tIns="0" rIns="0" bIns="0" rtlCol="0" anchor="t"/>
          <a:lstStyle/>
          <a:p>
            <a:pPr marL="0" indent="0">
              <a:buNone/>
            </a:pPr>
            <a:r>
              <a:rPr lang="en-US" sz="1300" dirty="0">
                <a:solidFill>
                  <a:schemeClr val="tx1"/>
                </a:solidFill>
              </a:rPr>
              <a:t>nurse take-on</a:t>
            </a:r>
            <a:endParaRPr lang="en-US" sz="1300" dirty="0"/>
          </a:p>
        </p:txBody>
      </p:sp>
      <p:sp>
        <p:nvSpPr>
          <p:cNvPr id="12" name="Text 9"/>
          <p:cNvSpPr txBox="1"/>
          <p:nvPr/>
        </p:nvSpPr>
        <p:spPr>
          <a:xfrm>
            <a:off x="3017520" y="3694176"/>
            <a:ext cx="2194560" cy="365760"/>
          </a:xfrm>
          <a:prstGeom prst="rect">
            <a:avLst/>
          </a:prstGeom>
          <a:noFill/>
          <a:ln/>
        </p:spPr>
        <p:txBody>
          <a:bodyPr wrap="square" lIns="0" tIns="0" rIns="0" bIns="0" rtlCol="0" anchor="t"/>
          <a:lstStyle/>
          <a:p>
            <a:pPr marL="0" indent="0">
              <a:buNone/>
            </a:pPr>
            <a:r>
              <a:rPr lang="en-US" sz="1300" b="1" dirty="0">
                <a:solidFill>
                  <a:schemeClr val="accent2"/>
                </a:solidFill>
                <a:latin typeface="Courier New" pitchFamily="34" charset="0"/>
                <a:ea typeface="Courier New" pitchFamily="34" charset="-122"/>
                <a:cs typeface="Courier New" pitchFamily="34" charset="-120"/>
              </a:rPr>
              <a:t>2025-03-14 21:55</a:t>
            </a:r>
            <a:endParaRPr lang="en-US" sz="1300" dirty="0"/>
          </a:p>
        </p:txBody>
      </p:sp>
      <p:sp>
        <p:nvSpPr>
          <p:cNvPr id="13" name="Text 10"/>
          <p:cNvSpPr txBox="1"/>
          <p:nvPr/>
        </p:nvSpPr>
        <p:spPr>
          <a:xfrm>
            <a:off x="777240" y="4096512"/>
            <a:ext cx="2377440" cy="365760"/>
          </a:xfrm>
          <a:prstGeom prst="rect">
            <a:avLst/>
          </a:prstGeom>
          <a:noFill/>
          <a:ln/>
        </p:spPr>
        <p:txBody>
          <a:bodyPr wrap="square" lIns="0" tIns="0" rIns="0" bIns="0" rtlCol="0" anchor="t"/>
          <a:lstStyle/>
          <a:p>
            <a:pPr marL="0" indent="0">
              <a:buNone/>
            </a:pPr>
            <a:r>
              <a:rPr lang="en-US" sz="1300" dirty="0">
                <a:solidFill>
                  <a:schemeClr val="tx1"/>
                </a:solidFill>
              </a:rPr>
              <a:t>first ECG</a:t>
            </a:r>
            <a:endParaRPr lang="en-US" sz="1300" dirty="0"/>
          </a:p>
        </p:txBody>
      </p:sp>
      <p:sp>
        <p:nvSpPr>
          <p:cNvPr id="14" name="Text 11"/>
          <p:cNvSpPr txBox="1"/>
          <p:nvPr/>
        </p:nvSpPr>
        <p:spPr>
          <a:xfrm>
            <a:off x="3017520" y="4096512"/>
            <a:ext cx="2194560" cy="365760"/>
          </a:xfrm>
          <a:prstGeom prst="rect">
            <a:avLst/>
          </a:prstGeom>
          <a:noFill/>
          <a:ln/>
        </p:spPr>
        <p:txBody>
          <a:bodyPr wrap="square" lIns="0" tIns="0" rIns="0" bIns="0" rtlCol="0" anchor="t"/>
          <a:lstStyle/>
          <a:p>
            <a:pPr marL="0" indent="0">
              <a:buNone/>
            </a:pPr>
            <a:r>
              <a:rPr lang="en-US" sz="1300" b="1" dirty="0">
                <a:solidFill>
                  <a:schemeClr val="accent2"/>
                </a:solidFill>
                <a:latin typeface="Courier New" pitchFamily="34" charset="0"/>
                <a:ea typeface="Courier New" pitchFamily="34" charset="-122"/>
                <a:cs typeface="Courier New" pitchFamily="34" charset="-120"/>
              </a:rPr>
              <a:t>2025-03-14 22:31</a:t>
            </a:r>
            <a:endParaRPr lang="en-US" sz="1300" dirty="0"/>
          </a:p>
        </p:txBody>
      </p:sp>
      <p:sp>
        <p:nvSpPr>
          <p:cNvPr id="15" name="Text 12"/>
          <p:cNvSpPr txBox="1"/>
          <p:nvPr/>
        </p:nvSpPr>
        <p:spPr>
          <a:xfrm>
            <a:off x="777240" y="4498848"/>
            <a:ext cx="2377440" cy="365760"/>
          </a:xfrm>
          <a:prstGeom prst="rect">
            <a:avLst/>
          </a:prstGeom>
          <a:noFill/>
          <a:ln/>
        </p:spPr>
        <p:txBody>
          <a:bodyPr wrap="square" lIns="0" tIns="0" rIns="0" bIns="0" rtlCol="0" anchor="t"/>
          <a:lstStyle/>
          <a:p>
            <a:pPr marL="0" indent="0">
              <a:buNone/>
            </a:pPr>
            <a:r>
              <a:rPr lang="en-US" sz="1300" dirty="0">
                <a:solidFill>
                  <a:schemeClr val="tx1"/>
                </a:solidFill>
              </a:rPr>
              <a:t>decision to admit</a:t>
            </a:r>
            <a:endParaRPr lang="en-US" sz="1300" dirty="0"/>
          </a:p>
        </p:txBody>
      </p:sp>
      <p:sp>
        <p:nvSpPr>
          <p:cNvPr id="16" name="Text 13"/>
          <p:cNvSpPr txBox="1"/>
          <p:nvPr/>
        </p:nvSpPr>
        <p:spPr>
          <a:xfrm>
            <a:off x="3017520" y="4498848"/>
            <a:ext cx="2194560" cy="365760"/>
          </a:xfrm>
          <a:prstGeom prst="rect">
            <a:avLst/>
          </a:prstGeom>
          <a:noFill/>
          <a:ln/>
        </p:spPr>
        <p:txBody>
          <a:bodyPr wrap="square" lIns="0" tIns="0" rIns="0" bIns="0" rtlCol="0" anchor="t"/>
          <a:lstStyle/>
          <a:p>
            <a:pPr marL="0" indent="0">
              <a:buNone/>
            </a:pPr>
            <a:r>
              <a:rPr lang="en-US" sz="1300" b="1" dirty="0">
                <a:solidFill>
                  <a:schemeClr val="accent2"/>
                </a:solidFill>
                <a:latin typeface="Courier New" pitchFamily="34" charset="0"/>
                <a:ea typeface="Courier New" pitchFamily="34" charset="-122"/>
                <a:cs typeface="Courier New" pitchFamily="34" charset="-120"/>
              </a:rPr>
              <a:t>2025-03-15 01:10</a:t>
            </a:r>
            <a:endParaRPr lang="en-US" sz="1300" dirty="0"/>
          </a:p>
        </p:txBody>
      </p:sp>
      <p:sp>
        <p:nvSpPr>
          <p:cNvPr id="17" name="Text 14"/>
          <p:cNvSpPr txBox="1"/>
          <p:nvPr/>
        </p:nvSpPr>
        <p:spPr>
          <a:xfrm>
            <a:off x="777240" y="4901184"/>
            <a:ext cx="2377440" cy="365760"/>
          </a:xfrm>
          <a:prstGeom prst="rect">
            <a:avLst/>
          </a:prstGeom>
          <a:noFill/>
          <a:ln/>
        </p:spPr>
        <p:txBody>
          <a:bodyPr wrap="square" lIns="0" tIns="0" rIns="0" bIns="0" rtlCol="0" anchor="t"/>
          <a:lstStyle/>
          <a:p>
            <a:pPr marL="0" indent="0">
              <a:buNone/>
            </a:pPr>
            <a:r>
              <a:rPr lang="en-US" sz="1300" dirty="0">
                <a:solidFill>
                  <a:schemeClr val="tx1"/>
                </a:solidFill>
              </a:rPr>
              <a:t>ED exit</a:t>
            </a:r>
            <a:endParaRPr lang="en-US" sz="1300" dirty="0"/>
          </a:p>
        </p:txBody>
      </p:sp>
      <p:sp>
        <p:nvSpPr>
          <p:cNvPr id="18" name="Text 15"/>
          <p:cNvSpPr txBox="1"/>
          <p:nvPr/>
        </p:nvSpPr>
        <p:spPr>
          <a:xfrm>
            <a:off x="3017520" y="4901184"/>
            <a:ext cx="2194560" cy="365760"/>
          </a:xfrm>
          <a:prstGeom prst="rect">
            <a:avLst/>
          </a:prstGeom>
          <a:noFill/>
          <a:ln/>
        </p:spPr>
        <p:txBody>
          <a:bodyPr wrap="square" lIns="0" tIns="0" rIns="0" bIns="0" rtlCol="0" anchor="t"/>
          <a:lstStyle/>
          <a:p>
            <a:pPr marL="0" indent="0">
              <a:buNone/>
            </a:pPr>
            <a:r>
              <a:rPr lang="en-US" sz="1300" b="1" dirty="0">
                <a:solidFill>
                  <a:schemeClr val="accent2"/>
                </a:solidFill>
                <a:latin typeface="Courier New" pitchFamily="34" charset="0"/>
                <a:ea typeface="Courier New" pitchFamily="34" charset="-122"/>
                <a:cs typeface="Courier New" pitchFamily="34" charset="-120"/>
              </a:rPr>
              <a:t>2025-03-15 03:04</a:t>
            </a:r>
            <a:endParaRPr lang="en-US" sz="1300" dirty="0"/>
          </a:p>
        </p:txBody>
      </p:sp>
      <p:sp>
        <p:nvSpPr>
          <p:cNvPr id="19" name="arrow"/>
          <p:cNvSpPr/>
          <p:nvPr/>
        </p:nvSpPr>
        <p:spPr>
          <a:xfrm>
            <a:off x="5577840" y="4023360"/>
            <a:ext cx="1005840" cy="9144"/>
          </a:xfrm>
          <a:prstGeom prst="line">
            <a:avLst/>
          </a:prstGeom>
          <a:noFill/>
          <a:ln w="31750">
            <a:solidFill>
              <a:schemeClr val="tx2"/>
            </a:solidFill>
            <a:prstDash val="solid"/>
            <a:tailEnd type="triangle"/>
          </a:ln>
        </p:spPr>
        <p:txBody>
          <a:bodyPr/>
          <a:lstStyle/>
          <a:p>
            <a:endParaRPr lang="en-US"/>
          </a:p>
        </p:txBody>
      </p:sp>
      <p:sp>
        <p:nvSpPr>
          <p:cNvPr id="20" name="card"/>
          <p:cNvSpPr/>
          <p:nvPr/>
        </p:nvSpPr>
        <p:spPr>
          <a:xfrm>
            <a:off x="6812280" y="2606040"/>
            <a:ext cx="4846320" cy="2834640"/>
          </a:xfrm>
          <a:prstGeom prst="roundRect">
            <a:avLst>
              <a:gd name="adj" fmla="val 2581"/>
            </a:avLst>
          </a:prstGeom>
          <a:solidFill>
            <a:srgbClr val="EEF6F2"/>
          </a:solidFill>
          <a:ln w="9525">
            <a:solidFill>
              <a:srgbClr val="C9E3D6"/>
            </a:solidFill>
            <a:prstDash val="solid"/>
          </a:ln>
        </p:spPr>
        <p:txBody>
          <a:bodyPr/>
          <a:lstStyle/>
          <a:p>
            <a:endParaRPr lang="en-US"/>
          </a:p>
        </p:txBody>
      </p:sp>
      <p:sp>
        <p:nvSpPr>
          <p:cNvPr id="21" name="Text 18"/>
          <p:cNvSpPr txBox="1"/>
          <p:nvPr/>
        </p:nvSpPr>
        <p:spPr>
          <a:xfrm>
            <a:off x="7040880" y="2743200"/>
            <a:ext cx="1828800" cy="274320"/>
          </a:xfrm>
          <a:prstGeom prst="rect">
            <a:avLst/>
          </a:prstGeom>
          <a:noFill/>
          <a:ln/>
        </p:spPr>
        <p:txBody>
          <a:bodyPr wrap="square" lIns="0" tIns="0" rIns="0" bIns="0" rtlCol="0" anchor="t"/>
          <a:lstStyle/>
          <a:p>
            <a:pPr marL="0" indent="0">
              <a:buNone/>
            </a:pPr>
            <a:r>
              <a:rPr lang="en-US" sz="1100" b="1" kern="0" spc="200" dirty="0">
                <a:solidFill>
                  <a:schemeClr val="accent3"/>
                </a:solidFill>
              </a:rPr>
              <a:t>AFTER</a:t>
            </a:r>
            <a:endParaRPr lang="en-US" sz="1100" dirty="0"/>
          </a:p>
        </p:txBody>
      </p:sp>
      <p:sp>
        <p:nvSpPr>
          <p:cNvPr id="22" name="icon circle"/>
          <p:cNvSpPr/>
          <p:nvPr/>
        </p:nvSpPr>
        <p:spPr>
          <a:xfrm>
            <a:off x="10835640" y="2743200"/>
            <a:ext cx="548640" cy="548640"/>
          </a:xfrm>
          <a:prstGeom prst="ellipse">
            <a:avLst/>
          </a:prstGeom>
          <a:solidFill>
            <a:srgbClr val="D7EBE1"/>
          </a:solidFill>
          <a:ln w="12700">
            <a:solidFill>
              <a:srgbClr val="D7EBE1"/>
            </a:solidFill>
            <a:prstDash val="solid"/>
          </a:ln>
        </p:spPr>
        <p:txBody>
          <a:bodyPr/>
          <a:lstStyle/>
          <a:p>
            <a:endParaRPr lang="en-US"/>
          </a:p>
        </p:txBody>
      </p:sp>
      <p:pic>
        <p:nvPicPr>
          <p:cNvPr id="23" name="icon" descr="preencoded.png"/>
          <p:cNvPicPr>
            <a:picLocks noChangeAspect="1"/>
          </p:cNvPicPr>
          <p:nvPr/>
        </p:nvPicPr>
        <p:blipFill>
          <a:blip r:embed="rId4"/>
          <a:stretch>
            <a:fillRect/>
          </a:stretch>
        </p:blipFill>
        <p:spPr>
          <a:xfrm>
            <a:off x="10967314" y="2874874"/>
            <a:ext cx="285293" cy="285293"/>
          </a:xfrm>
          <a:prstGeom prst="rect">
            <a:avLst/>
          </a:prstGeom>
        </p:spPr>
      </p:pic>
      <p:sp>
        <p:nvSpPr>
          <p:cNvPr id="24" name="Text 20"/>
          <p:cNvSpPr txBox="1"/>
          <p:nvPr/>
        </p:nvSpPr>
        <p:spPr>
          <a:xfrm>
            <a:off x="7040880" y="3291840"/>
            <a:ext cx="3017520" cy="365760"/>
          </a:xfrm>
          <a:prstGeom prst="rect">
            <a:avLst/>
          </a:prstGeom>
          <a:noFill/>
          <a:ln/>
        </p:spPr>
        <p:txBody>
          <a:bodyPr wrap="square" lIns="0" tIns="0" rIns="0" bIns="0" rtlCol="0" anchor="t"/>
          <a:lstStyle/>
          <a:p>
            <a:pPr marL="0" indent="0">
              <a:buNone/>
            </a:pPr>
            <a:r>
              <a:rPr lang="en-US" sz="1300" dirty="0">
                <a:solidFill>
                  <a:schemeClr val="tx1"/>
                </a:solidFill>
                <a:latin typeface="Courier New" pitchFamily="34" charset="0"/>
                <a:ea typeface="Courier New" pitchFamily="34" charset="-122"/>
                <a:cs typeface="Courier New" pitchFamily="34" charset="-120"/>
              </a:rPr>
              <a:t>arrival_year</a:t>
            </a:r>
            <a:endParaRPr lang="en-US" sz="1300" dirty="0"/>
          </a:p>
        </p:txBody>
      </p:sp>
      <p:sp>
        <p:nvSpPr>
          <p:cNvPr id="25" name="Text 21"/>
          <p:cNvSpPr txBox="1"/>
          <p:nvPr/>
        </p:nvSpPr>
        <p:spPr>
          <a:xfrm>
            <a:off x="10058400" y="3291840"/>
            <a:ext cx="1371600" cy="365760"/>
          </a:xfrm>
          <a:prstGeom prst="rect">
            <a:avLst/>
          </a:prstGeom>
          <a:noFill/>
          <a:ln/>
        </p:spPr>
        <p:txBody>
          <a:bodyPr wrap="square" lIns="0" tIns="0" rIns="0" bIns="0" rtlCol="0" anchor="t"/>
          <a:lstStyle/>
          <a:p>
            <a:pPr marL="0" indent="0" algn="r">
              <a:buNone/>
            </a:pPr>
            <a:r>
              <a:rPr lang="en-US" sz="1300" b="1" dirty="0">
                <a:solidFill>
                  <a:schemeClr val="accent3"/>
                </a:solidFill>
                <a:latin typeface="Courier New" pitchFamily="34" charset="0"/>
                <a:ea typeface="Courier New" pitchFamily="34" charset="-122"/>
                <a:cs typeface="Courier New" pitchFamily="34" charset="-120"/>
              </a:rPr>
              <a:t>2025</a:t>
            </a:r>
            <a:endParaRPr lang="en-US" sz="1300" dirty="0"/>
          </a:p>
        </p:txBody>
      </p:sp>
      <p:sp>
        <p:nvSpPr>
          <p:cNvPr id="26" name="Text 22"/>
          <p:cNvSpPr txBox="1"/>
          <p:nvPr/>
        </p:nvSpPr>
        <p:spPr>
          <a:xfrm>
            <a:off x="7040880" y="3694176"/>
            <a:ext cx="3017520" cy="365760"/>
          </a:xfrm>
          <a:prstGeom prst="rect">
            <a:avLst/>
          </a:prstGeom>
          <a:noFill/>
          <a:ln/>
        </p:spPr>
        <p:txBody>
          <a:bodyPr wrap="square" lIns="0" tIns="0" rIns="0" bIns="0" rtlCol="0" anchor="t"/>
          <a:lstStyle/>
          <a:p>
            <a:pPr marL="0" indent="0">
              <a:buNone/>
            </a:pPr>
            <a:r>
              <a:rPr lang="en-US" sz="1300" dirty="0">
                <a:solidFill>
                  <a:schemeClr val="tx1"/>
                </a:solidFill>
                <a:latin typeface="Courier New" pitchFamily="34" charset="0"/>
                <a:ea typeface="Courier New" pitchFamily="34" charset="-122"/>
                <a:cs typeface="Courier New" pitchFamily="34" charset="-120"/>
              </a:rPr>
              <a:t>door_nurse_delay</a:t>
            </a:r>
            <a:endParaRPr lang="en-US" sz="1300" dirty="0"/>
          </a:p>
        </p:txBody>
      </p:sp>
      <p:sp>
        <p:nvSpPr>
          <p:cNvPr id="27" name="Text 23"/>
          <p:cNvSpPr txBox="1"/>
          <p:nvPr/>
        </p:nvSpPr>
        <p:spPr>
          <a:xfrm>
            <a:off x="10058400" y="3694176"/>
            <a:ext cx="1371600" cy="365760"/>
          </a:xfrm>
          <a:prstGeom prst="rect">
            <a:avLst/>
          </a:prstGeom>
          <a:noFill/>
          <a:ln/>
        </p:spPr>
        <p:txBody>
          <a:bodyPr wrap="square" lIns="0" tIns="0" rIns="0" bIns="0" rtlCol="0" anchor="t"/>
          <a:lstStyle/>
          <a:p>
            <a:pPr marL="0" indent="0" algn="r">
              <a:buNone/>
            </a:pPr>
            <a:r>
              <a:rPr lang="en-US" sz="1300" b="1" dirty="0">
                <a:solidFill>
                  <a:schemeClr val="accent3"/>
                </a:solidFill>
                <a:latin typeface="Courier New" pitchFamily="34" charset="0"/>
                <a:ea typeface="Courier New" pitchFamily="34" charset="-122"/>
                <a:cs typeface="Courier New" pitchFamily="34" charset="-120"/>
              </a:rPr>
              <a:t>13</a:t>
            </a:r>
            <a:endParaRPr lang="en-US" sz="1300" dirty="0"/>
          </a:p>
        </p:txBody>
      </p:sp>
      <p:sp>
        <p:nvSpPr>
          <p:cNvPr id="28" name="Text 24"/>
          <p:cNvSpPr txBox="1"/>
          <p:nvPr/>
        </p:nvSpPr>
        <p:spPr>
          <a:xfrm>
            <a:off x="7040880" y="4096512"/>
            <a:ext cx="3017520" cy="365760"/>
          </a:xfrm>
          <a:prstGeom prst="rect">
            <a:avLst/>
          </a:prstGeom>
          <a:noFill/>
          <a:ln/>
        </p:spPr>
        <p:txBody>
          <a:bodyPr wrap="square" lIns="0" tIns="0" rIns="0" bIns="0" rtlCol="0" anchor="t"/>
          <a:lstStyle/>
          <a:p>
            <a:pPr marL="0" indent="0">
              <a:buNone/>
            </a:pPr>
            <a:r>
              <a:rPr lang="en-US" sz="1300" dirty="0">
                <a:solidFill>
                  <a:schemeClr val="tx1"/>
                </a:solidFill>
                <a:latin typeface="Courier New" pitchFamily="34" charset="0"/>
                <a:ea typeface="Courier New" pitchFamily="34" charset="-122"/>
                <a:cs typeface="Courier New" pitchFamily="34" charset="-120"/>
              </a:rPr>
              <a:t>door_ecg1_delay</a:t>
            </a:r>
            <a:endParaRPr lang="en-US" sz="1300" dirty="0"/>
          </a:p>
        </p:txBody>
      </p:sp>
      <p:sp>
        <p:nvSpPr>
          <p:cNvPr id="29" name="Text 25"/>
          <p:cNvSpPr txBox="1"/>
          <p:nvPr/>
        </p:nvSpPr>
        <p:spPr>
          <a:xfrm>
            <a:off x="10058400" y="4096512"/>
            <a:ext cx="1371600" cy="365760"/>
          </a:xfrm>
          <a:prstGeom prst="rect">
            <a:avLst/>
          </a:prstGeom>
          <a:noFill/>
          <a:ln/>
        </p:spPr>
        <p:txBody>
          <a:bodyPr wrap="square" lIns="0" tIns="0" rIns="0" bIns="0" rtlCol="0" anchor="t"/>
          <a:lstStyle/>
          <a:p>
            <a:pPr marL="0" indent="0" algn="r">
              <a:buNone/>
            </a:pPr>
            <a:r>
              <a:rPr lang="en-US" sz="1300" b="1" dirty="0">
                <a:solidFill>
                  <a:schemeClr val="accent3"/>
                </a:solidFill>
                <a:latin typeface="Courier New" pitchFamily="34" charset="0"/>
                <a:ea typeface="Courier New" pitchFamily="34" charset="-122"/>
                <a:cs typeface="Courier New" pitchFamily="34" charset="-120"/>
              </a:rPr>
              <a:t>49</a:t>
            </a:r>
            <a:endParaRPr lang="en-US" sz="1300" dirty="0"/>
          </a:p>
        </p:txBody>
      </p:sp>
      <p:sp>
        <p:nvSpPr>
          <p:cNvPr id="30" name="Text 26"/>
          <p:cNvSpPr txBox="1"/>
          <p:nvPr/>
        </p:nvSpPr>
        <p:spPr>
          <a:xfrm>
            <a:off x="7040880" y="4498848"/>
            <a:ext cx="3017520" cy="365760"/>
          </a:xfrm>
          <a:prstGeom prst="rect">
            <a:avLst/>
          </a:prstGeom>
          <a:noFill/>
          <a:ln/>
        </p:spPr>
        <p:txBody>
          <a:bodyPr wrap="square" lIns="0" tIns="0" rIns="0" bIns="0" rtlCol="0" anchor="t"/>
          <a:lstStyle/>
          <a:p>
            <a:pPr marL="0" indent="0">
              <a:buNone/>
            </a:pPr>
            <a:r>
              <a:rPr lang="en-US" sz="1300" dirty="0">
                <a:solidFill>
                  <a:schemeClr val="tx1"/>
                </a:solidFill>
                <a:latin typeface="Courier New" pitchFamily="34" charset="0"/>
                <a:ea typeface="Courier New" pitchFamily="34" charset="-122"/>
                <a:cs typeface="Courier New" pitchFamily="34" charset="-120"/>
              </a:rPr>
              <a:t>door_decisionadmit_delay</a:t>
            </a:r>
            <a:endParaRPr lang="en-US" sz="1300" dirty="0"/>
          </a:p>
        </p:txBody>
      </p:sp>
      <p:sp>
        <p:nvSpPr>
          <p:cNvPr id="31" name="Text 27"/>
          <p:cNvSpPr txBox="1"/>
          <p:nvPr/>
        </p:nvSpPr>
        <p:spPr>
          <a:xfrm>
            <a:off x="10058400" y="4498848"/>
            <a:ext cx="1371600" cy="365760"/>
          </a:xfrm>
          <a:prstGeom prst="rect">
            <a:avLst/>
          </a:prstGeom>
          <a:noFill/>
          <a:ln/>
        </p:spPr>
        <p:txBody>
          <a:bodyPr wrap="square" lIns="0" tIns="0" rIns="0" bIns="0" rtlCol="0" anchor="t"/>
          <a:lstStyle/>
          <a:p>
            <a:pPr marL="0" indent="0" algn="r">
              <a:buNone/>
            </a:pPr>
            <a:r>
              <a:rPr lang="en-US" sz="1300" b="1" dirty="0">
                <a:solidFill>
                  <a:schemeClr val="accent3"/>
                </a:solidFill>
                <a:latin typeface="Courier New" pitchFamily="34" charset="0"/>
                <a:ea typeface="Courier New" pitchFamily="34" charset="-122"/>
                <a:cs typeface="Courier New" pitchFamily="34" charset="-120"/>
              </a:rPr>
              <a:t>208</a:t>
            </a:r>
            <a:endParaRPr lang="en-US" sz="1300" dirty="0"/>
          </a:p>
        </p:txBody>
      </p:sp>
      <p:sp>
        <p:nvSpPr>
          <p:cNvPr id="32" name="Text 28"/>
          <p:cNvSpPr txBox="1"/>
          <p:nvPr/>
        </p:nvSpPr>
        <p:spPr>
          <a:xfrm>
            <a:off x="7040880" y="4901184"/>
            <a:ext cx="3017520" cy="365760"/>
          </a:xfrm>
          <a:prstGeom prst="rect">
            <a:avLst/>
          </a:prstGeom>
          <a:noFill/>
          <a:ln/>
        </p:spPr>
        <p:txBody>
          <a:bodyPr wrap="square" lIns="0" tIns="0" rIns="0" bIns="0" rtlCol="0" anchor="t"/>
          <a:lstStyle/>
          <a:p>
            <a:pPr marL="0" indent="0">
              <a:buNone/>
            </a:pPr>
            <a:r>
              <a:rPr lang="en-US" sz="1300" dirty="0">
                <a:solidFill>
                  <a:schemeClr val="tx1"/>
                </a:solidFill>
                <a:latin typeface="Courier New" pitchFamily="34" charset="0"/>
                <a:ea typeface="Courier New" pitchFamily="34" charset="-122"/>
                <a:cs typeface="Courier New" pitchFamily="34" charset="-120"/>
              </a:rPr>
              <a:t>door_exit_delay</a:t>
            </a:r>
            <a:endParaRPr lang="en-US" sz="1300" dirty="0"/>
          </a:p>
        </p:txBody>
      </p:sp>
      <p:sp>
        <p:nvSpPr>
          <p:cNvPr id="33" name="Text 29"/>
          <p:cNvSpPr txBox="1"/>
          <p:nvPr/>
        </p:nvSpPr>
        <p:spPr>
          <a:xfrm>
            <a:off x="10058400" y="4901184"/>
            <a:ext cx="1371600" cy="365760"/>
          </a:xfrm>
          <a:prstGeom prst="rect">
            <a:avLst/>
          </a:prstGeom>
          <a:noFill/>
          <a:ln/>
        </p:spPr>
        <p:txBody>
          <a:bodyPr wrap="square" lIns="0" tIns="0" rIns="0" bIns="0" rtlCol="0" anchor="t"/>
          <a:lstStyle/>
          <a:p>
            <a:pPr marL="0" indent="0" algn="r">
              <a:buNone/>
            </a:pPr>
            <a:r>
              <a:rPr lang="en-US" sz="1300" b="1" dirty="0">
                <a:solidFill>
                  <a:schemeClr val="accent3"/>
                </a:solidFill>
                <a:latin typeface="Courier New" pitchFamily="34" charset="0"/>
                <a:ea typeface="Courier New" pitchFamily="34" charset="-122"/>
                <a:cs typeface="Courier New" pitchFamily="34" charset="-120"/>
              </a:rPr>
              <a:t>322</a:t>
            </a:r>
            <a:endParaRPr lang="en-US" sz="1300" dirty="0"/>
          </a:p>
        </p:txBody>
      </p:sp>
      <p:sp>
        <p:nvSpPr>
          <p:cNvPr id="34" name="Text 30"/>
          <p:cNvSpPr txBox="1"/>
          <p:nvPr/>
        </p:nvSpPr>
        <p:spPr>
          <a:xfrm>
            <a:off x="10058400" y="5212080"/>
            <a:ext cx="1371600" cy="201168"/>
          </a:xfrm>
          <a:prstGeom prst="rect">
            <a:avLst/>
          </a:prstGeom>
          <a:noFill/>
          <a:ln/>
        </p:spPr>
        <p:txBody>
          <a:bodyPr wrap="square" lIns="0" tIns="0" rIns="0" bIns="0" rtlCol="0" anchor="t"/>
          <a:lstStyle/>
          <a:p>
            <a:pPr marL="0" indent="0" algn="r">
              <a:buNone/>
            </a:pPr>
            <a:r>
              <a:rPr lang="en-US" sz="950" i="1" dirty="0">
                <a:solidFill>
                  <a:schemeClr val="accent5"/>
                </a:solidFill>
              </a:rPr>
              <a:t>minutes</a:t>
            </a:r>
            <a:endParaRPr lang="en-US" sz="950" dirty="0"/>
          </a:p>
        </p:txBody>
      </p:sp>
      <p:sp>
        <p:nvSpPr>
          <p:cNvPr id="35"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36" name="Text 32"/>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350" b="1" dirty="0">
                <a:solidFill>
                  <a:schemeClr val="tx2"/>
                </a:solidFill>
              </a:rPr>
              <a:t>26 such transformations, in minutes from ED arrival. </a:t>
            </a:r>
            <a:r>
              <a:rPr lang="en-US" sz="1350" dirty="0">
                <a:solidFill>
                  <a:schemeClr val="tx1"/>
                </a:solidFill>
              </a:rPr>
              <a:t>Calendar dates disappear from the platform entirely; times-to-care, themselves UC1 quality indicators, stay fully analysable. </a:t>
            </a:r>
            <a:r>
              <a:rPr lang="en-US" sz="1350" b="1" dirty="0">
                <a:solidFill>
                  <a:schemeClr val="tx1"/>
                </a:solidFill>
              </a:rPr>
              <a:t>Anonymization</a:t>
            </a:r>
            <a:r>
              <a:rPr lang="en-US" sz="1350" dirty="0">
                <a:solidFill>
                  <a:schemeClr val="tx1"/>
                </a:solidFill>
              </a:rPr>
              <a:t> here costs nothing in analytical value.</a:t>
            </a:r>
            <a:endParaRPr lang="en-US" sz="1350" dirty="0"/>
          </a:p>
        </p:txBody>
      </p:sp>
      <p:sp>
        <p:nvSpPr>
          <p:cNvPr id="37"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LIVE, TEN MINUTES, ON THE ECREAM FEDERATION</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Who is seen by a doctor sooner: dyspnoea or TLoC?</a:t>
            </a:r>
            <a:endParaRPr lang="en-US" sz="3000" dirty="0"/>
          </a:p>
        </p:txBody>
      </p:sp>
      <p:sp>
        <p:nvSpPr>
          <p:cNvPr id="4" name="chip"/>
          <p:cNvSpPr/>
          <p:nvPr/>
        </p:nvSpPr>
        <p:spPr>
          <a:xfrm>
            <a:off x="10195560" y="411480"/>
            <a:ext cx="1463040" cy="274320"/>
          </a:xfrm>
          <a:prstGeom prst="roundRect">
            <a:avLst>
              <a:gd name="adj" fmla="val 50000"/>
            </a:avLst>
          </a:prstGeom>
          <a:solidFill>
            <a:schemeClr val="accent2"/>
          </a:solidFill>
          <a:ln w="12700">
            <a:solidFill>
              <a:schemeClr val="accent2"/>
            </a:solidFill>
            <a:prstDash val="solid"/>
          </a:ln>
        </p:spPr>
        <p:txBody>
          <a:bodyPr/>
          <a:lstStyle/>
          <a:p>
            <a:endParaRPr lang="en-US"/>
          </a:p>
        </p:txBody>
      </p:sp>
      <p:sp>
        <p:nvSpPr>
          <p:cNvPr id="5" name="Text 3"/>
          <p:cNvSpPr txBox="1"/>
          <p:nvPr/>
        </p:nvSpPr>
        <p:spPr>
          <a:xfrm>
            <a:off x="10195560" y="411480"/>
            <a:ext cx="1463040" cy="274320"/>
          </a:xfrm>
          <a:prstGeom prst="rect">
            <a:avLst/>
          </a:prstGeom>
          <a:noFill/>
          <a:ln/>
        </p:spPr>
        <p:txBody>
          <a:bodyPr wrap="square" lIns="0" tIns="0" rIns="0" bIns="0" rtlCol="0" anchor="ctr"/>
          <a:lstStyle/>
          <a:p>
            <a:pPr marL="0" indent="0" algn="ctr">
              <a:buNone/>
            </a:pPr>
            <a:r>
              <a:rPr lang="en-US" sz="1000" b="1" kern="0" spc="100" dirty="0">
                <a:solidFill>
                  <a:schemeClr val="bg1"/>
                </a:solidFill>
              </a:rPr>
              <a:t>LIVE DEMO · 10 MIN</a:t>
            </a:r>
            <a:endParaRPr lang="en-US" sz="1000" dirty="0"/>
          </a:p>
        </p:txBody>
      </p:sp>
      <p:sp>
        <p:nvSpPr>
          <p:cNvPr id="6" name="card"/>
          <p:cNvSpPr/>
          <p:nvPr/>
        </p:nvSpPr>
        <p:spPr>
          <a:xfrm>
            <a:off x="548640" y="1737360"/>
            <a:ext cx="7818120" cy="676656"/>
          </a:xfrm>
          <a:prstGeom prst="roundRect">
            <a:avLst>
              <a:gd name="adj" fmla="val 10811"/>
            </a:avLst>
          </a:prstGeom>
          <a:solidFill>
            <a:schemeClr val="bg2"/>
          </a:solidFill>
          <a:ln w="9525">
            <a:solidFill>
              <a:schemeClr val="accent6"/>
            </a:solidFill>
            <a:prstDash val="solid"/>
          </a:ln>
        </p:spPr>
        <p:txBody>
          <a:bodyPr/>
          <a:lstStyle/>
          <a:p>
            <a:endParaRPr lang="en-US"/>
          </a:p>
        </p:txBody>
      </p:sp>
      <p:sp>
        <p:nvSpPr>
          <p:cNvPr id="7" name="step number"/>
          <p:cNvSpPr/>
          <p:nvPr/>
        </p:nvSpPr>
        <p:spPr>
          <a:xfrm>
            <a:off x="685800" y="1892808"/>
            <a:ext cx="365760" cy="365760"/>
          </a:xfrm>
          <a:prstGeom prst="ellipse">
            <a:avLst/>
          </a:prstGeom>
          <a:solidFill>
            <a:schemeClr val="tx2"/>
          </a:solidFill>
          <a:ln w="12700">
            <a:solidFill>
              <a:schemeClr val="tx2"/>
            </a:solidFill>
            <a:prstDash val="solid"/>
          </a:ln>
        </p:spPr>
        <p:txBody>
          <a:bodyPr/>
          <a:lstStyle/>
          <a:p>
            <a:endParaRPr lang="en-US"/>
          </a:p>
        </p:txBody>
      </p:sp>
      <p:sp>
        <p:nvSpPr>
          <p:cNvPr id="8" name="Text 6"/>
          <p:cNvSpPr txBox="1"/>
          <p:nvPr/>
        </p:nvSpPr>
        <p:spPr>
          <a:xfrm>
            <a:off x="685800" y="1892808"/>
            <a:ext cx="365760" cy="365760"/>
          </a:xfrm>
          <a:prstGeom prst="rect">
            <a:avLst/>
          </a:prstGeom>
          <a:noFill/>
          <a:ln/>
        </p:spPr>
        <p:txBody>
          <a:bodyPr wrap="square" lIns="0" tIns="0" rIns="0" bIns="0" rtlCol="0" anchor="ctr"/>
          <a:lstStyle/>
          <a:p>
            <a:pPr marL="0" indent="0" algn="ctr">
              <a:buNone/>
            </a:pPr>
            <a:r>
              <a:rPr lang="en-US" sz="1200" b="1" dirty="0">
                <a:solidFill>
                  <a:schemeClr val="bg1"/>
                </a:solidFill>
              </a:rPr>
              <a:t>1</a:t>
            </a:r>
            <a:endParaRPr lang="en-US" sz="1200" dirty="0"/>
          </a:p>
        </p:txBody>
      </p:sp>
      <p:sp>
        <p:nvSpPr>
          <p:cNvPr id="9" name="Text 7"/>
          <p:cNvSpPr txBox="1"/>
          <p:nvPr/>
        </p:nvSpPr>
        <p:spPr>
          <a:xfrm>
            <a:off x="1188720" y="1810512"/>
            <a:ext cx="2103120" cy="274320"/>
          </a:xfrm>
          <a:prstGeom prst="rect">
            <a:avLst/>
          </a:prstGeom>
          <a:noFill/>
          <a:ln/>
        </p:spPr>
        <p:txBody>
          <a:bodyPr wrap="square" lIns="0" tIns="0" rIns="0" bIns="0" rtlCol="0" anchor="t"/>
          <a:lstStyle/>
          <a:p>
            <a:pPr marL="0" indent="0">
              <a:buNone/>
            </a:pPr>
            <a:r>
              <a:rPr lang="en-US" sz="1350" b="1" dirty="0">
                <a:solidFill>
                  <a:schemeClr val="tx2"/>
                </a:solidFill>
              </a:rPr>
              <a:t>Choose the data</a:t>
            </a:r>
            <a:endParaRPr lang="en-US" sz="1350" dirty="0"/>
          </a:p>
        </p:txBody>
      </p:sp>
      <p:sp>
        <p:nvSpPr>
          <p:cNvPr id="10" name="Text 8"/>
          <p:cNvSpPr txBox="1"/>
          <p:nvPr/>
        </p:nvSpPr>
        <p:spPr>
          <a:xfrm>
            <a:off x="3291840" y="1801368"/>
            <a:ext cx="3429000" cy="585216"/>
          </a:xfrm>
          <a:prstGeom prst="rect">
            <a:avLst/>
          </a:prstGeom>
          <a:noFill/>
          <a:ln/>
        </p:spPr>
        <p:txBody>
          <a:bodyPr wrap="square" lIns="0" tIns="0" rIns="0" bIns="0" rtlCol="0" anchor="ctr"/>
          <a:lstStyle/>
          <a:p>
            <a:pPr marL="0" indent="0">
              <a:buNone/>
            </a:pPr>
            <a:r>
              <a:rPr lang="en-US" sz="1050" dirty="0">
                <a:solidFill>
                  <a:schemeClr val="tx1"/>
                </a:solidFill>
              </a:rPr>
              <a:t>UC1 pathology, both synthetic datasets (5,000 subjects each); variable Door to doctor; covariates Sex and Age.</a:t>
            </a:r>
            <a:endParaRPr lang="en-US" sz="1050" dirty="0"/>
          </a:p>
        </p:txBody>
      </p:sp>
      <p:sp>
        <p:nvSpPr>
          <p:cNvPr id="11" name="chip"/>
          <p:cNvSpPr/>
          <p:nvPr/>
        </p:nvSpPr>
        <p:spPr>
          <a:xfrm>
            <a:off x="6812280" y="1929384"/>
            <a:ext cx="1417320" cy="292608"/>
          </a:xfrm>
          <a:prstGeom prst="roundRect">
            <a:avLst>
              <a:gd name="adj" fmla="val 50000"/>
            </a:avLst>
          </a:prstGeom>
          <a:solidFill>
            <a:schemeClr val="accent6"/>
          </a:solidFill>
          <a:ln w="12700">
            <a:solidFill>
              <a:schemeClr val="accent6"/>
            </a:solidFill>
            <a:prstDash val="solid"/>
          </a:ln>
        </p:spPr>
        <p:txBody>
          <a:bodyPr/>
          <a:lstStyle/>
          <a:p>
            <a:endParaRPr lang="en-US"/>
          </a:p>
        </p:txBody>
      </p:sp>
      <p:sp>
        <p:nvSpPr>
          <p:cNvPr id="12" name="Text 10"/>
          <p:cNvSpPr txBox="1"/>
          <p:nvPr/>
        </p:nvSpPr>
        <p:spPr>
          <a:xfrm>
            <a:off x="6812280" y="1929384"/>
            <a:ext cx="1417320" cy="292608"/>
          </a:xfrm>
          <a:prstGeom prst="rect">
            <a:avLst/>
          </a:prstGeom>
          <a:noFill/>
          <a:ln/>
        </p:spPr>
        <p:txBody>
          <a:bodyPr wrap="square" lIns="0" tIns="0" rIns="0" bIns="0" rtlCol="0" anchor="ctr"/>
          <a:lstStyle/>
          <a:p>
            <a:pPr marL="0" indent="0" algn="ctr">
              <a:buNone/>
            </a:pPr>
            <a:r>
              <a:rPr lang="en-US" sz="1000" b="1" kern="0" spc="100" dirty="0">
                <a:solidFill>
                  <a:schemeClr val="tx2"/>
                </a:solidFill>
              </a:rPr>
              <a:t>10,000 records</a:t>
            </a:r>
            <a:endParaRPr lang="en-US" sz="1000" dirty="0"/>
          </a:p>
        </p:txBody>
      </p:sp>
      <p:sp>
        <p:nvSpPr>
          <p:cNvPr id="13" name="card"/>
          <p:cNvSpPr/>
          <p:nvPr/>
        </p:nvSpPr>
        <p:spPr>
          <a:xfrm>
            <a:off x="548640" y="2505456"/>
            <a:ext cx="7818120" cy="676656"/>
          </a:xfrm>
          <a:prstGeom prst="roundRect">
            <a:avLst>
              <a:gd name="adj" fmla="val 10811"/>
            </a:avLst>
          </a:prstGeom>
          <a:solidFill>
            <a:schemeClr val="bg2"/>
          </a:solidFill>
          <a:ln w="9525">
            <a:solidFill>
              <a:schemeClr val="accent6"/>
            </a:solidFill>
            <a:prstDash val="solid"/>
          </a:ln>
        </p:spPr>
        <p:txBody>
          <a:bodyPr/>
          <a:lstStyle/>
          <a:p>
            <a:endParaRPr lang="en-US"/>
          </a:p>
        </p:txBody>
      </p:sp>
      <p:sp>
        <p:nvSpPr>
          <p:cNvPr id="14" name="step number"/>
          <p:cNvSpPr/>
          <p:nvPr/>
        </p:nvSpPr>
        <p:spPr>
          <a:xfrm>
            <a:off x="685800" y="2660904"/>
            <a:ext cx="365760" cy="365760"/>
          </a:xfrm>
          <a:prstGeom prst="ellipse">
            <a:avLst/>
          </a:prstGeom>
          <a:solidFill>
            <a:schemeClr val="tx2"/>
          </a:solidFill>
          <a:ln w="12700">
            <a:solidFill>
              <a:schemeClr val="tx2"/>
            </a:solidFill>
            <a:prstDash val="solid"/>
          </a:ln>
        </p:spPr>
        <p:txBody>
          <a:bodyPr/>
          <a:lstStyle/>
          <a:p>
            <a:endParaRPr lang="en-US"/>
          </a:p>
        </p:txBody>
      </p:sp>
      <p:sp>
        <p:nvSpPr>
          <p:cNvPr id="15" name="Text 13"/>
          <p:cNvSpPr txBox="1"/>
          <p:nvPr/>
        </p:nvSpPr>
        <p:spPr>
          <a:xfrm>
            <a:off x="685800" y="2660904"/>
            <a:ext cx="365760" cy="365760"/>
          </a:xfrm>
          <a:prstGeom prst="rect">
            <a:avLst/>
          </a:prstGeom>
          <a:noFill/>
          <a:ln/>
        </p:spPr>
        <p:txBody>
          <a:bodyPr wrap="square" lIns="0" tIns="0" rIns="0" bIns="0" rtlCol="0" anchor="ctr"/>
          <a:lstStyle/>
          <a:p>
            <a:pPr marL="0" indent="0" algn="ctr">
              <a:buNone/>
            </a:pPr>
            <a:r>
              <a:rPr lang="en-US" sz="1200" b="1" dirty="0">
                <a:solidFill>
                  <a:schemeClr val="bg1"/>
                </a:solidFill>
              </a:rPr>
              <a:t>2</a:t>
            </a:r>
            <a:endParaRPr lang="en-US" sz="1200" dirty="0"/>
          </a:p>
        </p:txBody>
      </p:sp>
      <p:sp>
        <p:nvSpPr>
          <p:cNvPr id="16" name="Text 14"/>
          <p:cNvSpPr txBox="1"/>
          <p:nvPr/>
        </p:nvSpPr>
        <p:spPr>
          <a:xfrm>
            <a:off x="1188720" y="2578608"/>
            <a:ext cx="2103120" cy="274320"/>
          </a:xfrm>
          <a:prstGeom prst="rect">
            <a:avLst/>
          </a:prstGeom>
          <a:noFill/>
          <a:ln/>
        </p:spPr>
        <p:txBody>
          <a:bodyPr wrap="square" lIns="0" tIns="0" rIns="0" bIns="0" rtlCol="0" anchor="t"/>
          <a:lstStyle/>
          <a:p>
            <a:pPr marL="0" indent="0">
              <a:buNone/>
            </a:pPr>
            <a:r>
              <a:rPr lang="en-US" sz="1350" b="1" dirty="0">
                <a:solidFill>
                  <a:schemeClr val="tx2"/>
                </a:solidFill>
              </a:rPr>
              <a:t>Review before modelling</a:t>
            </a:r>
            <a:endParaRPr lang="en-US" sz="1350" dirty="0"/>
          </a:p>
        </p:txBody>
      </p:sp>
      <p:sp>
        <p:nvSpPr>
          <p:cNvPr id="17" name="Text 15"/>
          <p:cNvSpPr txBox="1"/>
          <p:nvPr/>
        </p:nvSpPr>
        <p:spPr>
          <a:xfrm>
            <a:off x="3291840" y="2569464"/>
            <a:ext cx="3429000" cy="585216"/>
          </a:xfrm>
          <a:prstGeom prst="rect">
            <a:avLst/>
          </a:prstGeom>
          <a:noFill/>
          <a:ln/>
        </p:spPr>
        <p:txBody>
          <a:bodyPr wrap="square" lIns="0" tIns="0" rIns="0" bIns="0" rtlCol="0" anchor="ctr"/>
          <a:lstStyle/>
          <a:p>
            <a:pPr marL="0" indent="0">
              <a:buNone/>
            </a:pPr>
            <a:r>
              <a:rPr lang="en-US" sz="1050" dirty="0">
                <a:solidFill>
                  <a:schemeClr val="tx1"/>
                </a:solidFill>
              </a:rPr>
              <a:t>No filter. Per-dataset counts, missing values, distributions, side by side; the ten-subject rule already applies to every chart.</a:t>
            </a:r>
            <a:endParaRPr lang="en-US" sz="1050" dirty="0"/>
          </a:p>
        </p:txBody>
      </p:sp>
      <p:sp>
        <p:nvSpPr>
          <p:cNvPr id="18" name="chip"/>
          <p:cNvSpPr/>
          <p:nvPr/>
        </p:nvSpPr>
        <p:spPr>
          <a:xfrm>
            <a:off x="6812280" y="2697480"/>
            <a:ext cx="1417320" cy="292608"/>
          </a:xfrm>
          <a:prstGeom prst="roundRect">
            <a:avLst>
              <a:gd name="adj" fmla="val 50000"/>
            </a:avLst>
          </a:prstGeom>
          <a:solidFill>
            <a:schemeClr val="accent6"/>
          </a:solidFill>
          <a:ln w="12700">
            <a:solidFill>
              <a:schemeClr val="accent6"/>
            </a:solidFill>
            <a:prstDash val="solid"/>
          </a:ln>
        </p:spPr>
        <p:txBody>
          <a:bodyPr/>
          <a:lstStyle/>
          <a:p>
            <a:endParaRPr lang="en-US"/>
          </a:p>
        </p:txBody>
      </p:sp>
      <p:sp>
        <p:nvSpPr>
          <p:cNvPr id="19" name="Text 17"/>
          <p:cNvSpPr txBox="1"/>
          <p:nvPr/>
        </p:nvSpPr>
        <p:spPr>
          <a:xfrm>
            <a:off x="6812280" y="2697480"/>
            <a:ext cx="1417320" cy="292608"/>
          </a:xfrm>
          <a:prstGeom prst="rect">
            <a:avLst/>
          </a:prstGeom>
          <a:noFill/>
          <a:ln/>
        </p:spPr>
        <p:txBody>
          <a:bodyPr wrap="square" lIns="0" tIns="0" rIns="0" bIns="0" rtlCol="0" anchor="ctr"/>
          <a:lstStyle/>
          <a:p>
            <a:pPr marL="0" indent="0" algn="ctr">
              <a:buNone/>
            </a:pPr>
            <a:r>
              <a:rPr lang="en-US" sz="1000" b="1" kern="0" spc="100" dirty="0">
                <a:solidFill>
                  <a:schemeClr val="tx2"/>
                </a:solidFill>
              </a:rPr>
              <a:t>no missing values</a:t>
            </a:r>
            <a:endParaRPr lang="en-US" sz="1000" dirty="0"/>
          </a:p>
        </p:txBody>
      </p:sp>
      <p:sp>
        <p:nvSpPr>
          <p:cNvPr id="20" name="card"/>
          <p:cNvSpPr/>
          <p:nvPr/>
        </p:nvSpPr>
        <p:spPr>
          <a:xfrm>
            <a:off x="548640" y="3273552"/>
            <a:ext cx="7818120" cy="676656"/>
          </a:xfrm>
          <a:prstGeom prst="roundRect">
            <a:avLst>
              <a:gd name="adj" fmla="val 10811"/>
            </a:avLst>
          </a:prstGeom>
          <a:solidFill>
            <a:schemeClr val="bg2"/>
          </a:solidFill>
          <a:ln w="9525">
            <a:solidFill>
              <a:schemeClr val="accent6"/>
            </a:solidFill>
            <a:prstDash val="solid"/>
          </a:ln>
        </p:spPr>
        <p:txBody>
          <a:bodyPr/>
          <a:lstStyle/>
          <a:p>
            <a:endParaRPr lang="en-US"/>
          </a:p>
        </p:txBody>
      </p:sp>
      <p:sp>
        <p:nvSpPr>
          <p:cNvPr id="21" name="step number"/>
          <p:cNvSpPr/>
          <p:nvPr/>
        </p:nvSpPr>
        <p:spPr>
          <a:xfrm>
            <a:off x="685800" y="3429000"/>
            <a:ext cx="365760" cy="365760"/>
          </a:xfrm>
          <a:prstGeom prst="ellipse">
            <a:avLst/>
          </a:prstGeom>
          <a:solidFill>
            <a:schemeClr val="tx2"/>
          </a:solidFill>
          <a:ln w="12700">
            <a:solidFill>
              <a:schemeClr val="tx2"/>
            </a:solidFill>
            <a:prstDash val="solid"/>
          </a:ln>
        </p:spPr>
        <p:txBody>
          <a:bodyPr/>
          <a:lstStyle/>
          <a:p>
            <a:endParaRPr lang="en-US"/>
          </a:p>
        </p:txBody>
      </p:sp>
      <p:sp>
        <p:nvSpPr>
          <p:cNvPr id="22" name="Text 20"/>
          <p:cNvSpPr txBox="1"/>
          <p:nvPr/>
        </p:nvSpPr>
        <p:spPr>
          <a:xfrm>
            <a:off x="685800" y="3429000"/>
            <a:ext cx="365760" cy="365760"/>
          </a:xfrm>
          <a:prstGeom prst="rect">
            <a:avLst/>
          </a:prstGeom>
          <a:noFill/>
          <a:ln/>
        </p:spPr>
        <p:txBody>
          <a:bodyPr wrap="square" lIns="0" tIns="0" rIns="0" bIns="0" rtlCol="0" anchor="ctr"/>
          <a:lstStyle/>
          <a:p>
            <a:pPr marL="0" indent="0" algn="ctr">
              <a:buNone/>
            </a:pPr>
            <a:r>
              <a:rPr lang="en-US" sz="1200" b="1" dirty="0">
                <a:solidFill>
                  <a:schemeClr val="bg1"/>
                </a:solidFill>
              </a:rPr>
              <a:t>3</a:t>
            </a:r>
            <a:endParaRPr lang="en-US" sz="1200" dirty="0"/>
          </a:p>
        </p:txBody>
      </p:sp>
      <p:sp>
        <p:nvSpPr>
          <p:cNvPr id="23" name="Text 21"/>
          <p:cNvSpPr txBox="1"/>
          <p:nvPr/>
        </p:nvSpPr>
        <p:spPr>
          <a:xfrm>
            <a:off x="1188720" y="3346704"/>
            <a:ext cx="2103120" cy="274320"/>
          </a:xfrm>
          <a:prstGeom prst="rect">
            <a:avLst/>
          </a:prstGeom>
          <a:noFill/>
          <a:ln/>
        </p:spPr>
        <p:txBody>
          <a:bodyPr wrap="square" lIns="0" tIns="0" rIns="0" bIns="0" rtlCol="0" anchor="t"/>
          <a:lstStyle/>
          <a:p>
            <a:pPr marL="0" indent="0">
              <a:buNone/>
            </a:pPr>
            <a:r>
              <a:rPr lang="en-US" sz="1350" b="1" dirty="0">
                <a:solidFill>
                  <a:schemeClr val="tx2"/>
                </a:solidFill>
              </a:rPr>
              <a:t>Compare the cohorts</a:t>
            </a:r>
            <a:endParaRPr lang="en-US" sz="1350" dirty="0"/>
          </a:p>
        </p:txBody>
      </p:sp>
      <p:sp>
        <p:nvSpPr>
          <p:cNvPr id="24" name="Text 22"/>
          <p:cNvSpPr txBox="1"/>
          <p:nvPr/>
        </p:nvSpPr>
        <p:spPr>
          <a:xfrm>
            <a:off x="3291840" y="3337560"/>
            <a:ext cx="3429000" cy="585216"/>
          </a:xfrm>
          <a:prstGeom prst="rect">
            <a:avLst/>
          </a:prstGeom>
          <a:noFill/>
          <a:ln/>
        </p:spPr>
        <p:txBody>
          <a:bodyPr wrap="square" lIns="0" tIns="0" rIns="0" bIns="0" rtlCol="0" anchor="ctr"/>
          <a:lstStyle/>
          <a:p>
            <a:pPr marL="0" indent="0">
              <a:buNone/>
            </a:pPr>
            <a:r>
              <a:rPr lang="en-US" sz="1050" dirty="0">
                <a:solidFill>
                  <a:schemeClr val="tx1"/>
                </a:solidFill>
              </a:rPr>
              <a:t>Independent t-test on the door-to-doctor delay, grouped by dataset.</a:t>
            </a:r>
            <a:endParaRPr lang="en-US" sz="1050" dirty="0"/>
          </a:p>
        </p:txBody>
      </p:sp>
      <p:sp>
        <p:nvSpPr>
          <p:cNvPr id="25" name="chip"/>
          <p:cNvSpPr/>
          <p:nvPr/>
        </p:nvSpPr>
        <p:spPr>
          <a:xfrm>
            <a:off x="6812280" y="3465576"/>
            <a:ext cx="1417320" cy="292608"/>
          </a:xfrm>
          <a:prstGeom prst="roundRect">
            <a:avLst>
              <a:gd name="adj" fmla="val 50000"/>
            </a:avLst>
          </a:prstGeom>
          <a:solidFill>
            <a:schemeClr val="accent6"/>
          </a:solidFill>
          <a:ln w="12700">
            <a:solidFill>
              <a:schemeClr val="accent6"/>
            </a:solidFill>
            <a:prstDash val="solid"/>
          </a:ln>
        </p:spPr>
        <p:txBody>
          <a:bodyPr/>
          <a:lstStyle/>
          <a:p>
            <a:endParaRPr lang="en-US"/>
          </a:p>
        </p:txBody>
      </p:sp>
      <p:sp>
        <p:nvSpPr>
          <p:cNvPr id="26" name="Text 24"/>
          <p:cNvSpPr txBox="1"/>
          <p:nvPr/>
        </p:nvSpPr>
        <p:spPr>
          <a:xfrm>
            <a:off x="6812280" y="3465576"/>
            <a:ext cx="1417320" cy="292608"/>
          </a:xfrm>
          <a:prstGeom prst="rect">
            <a:avLst/>
          </a:prstGeom>
          <a:noFill/>
          <a:ln/>
        </p:spPr>
        <p:txBody>
          <a:bodyPr wrap="square" lIns="0" tIns="0" rIns="0" bIns="0" rtlCol="0" anchor="ctr"/>
          <a:lstStyle/>
          <a:p>
            <a:pPr marL="0" indent="0" algn="ctr">
              <a:buNone/>
            </a:pPr>
            <a:r>
              <a:rPr lang="en-US" sz="1000" b="1" kern="0" spc="100" dirty="0">
                <a:solidFill>
                  <a:schemeClr val="tx2"/>
                </a:solidFill>
              </a:rPr>
              <a:t>48 vs 105 min</a:t>
            </a:r>
            <a:endParaRPr lang="en-US" sz="1000" dirty="0"/>
          </a:p>
        </p:txBody>
      </p:sp>
      <p:sp>
        <p:nvSpPr>
          <p:cNvPr id="27" name="card"/>
          <p:cNvSpPr/>
          <p:nvPr/>
        </p:nvSpPr>
        <p:spPr>
          <a:xfrm>
            <a:off x="548640" y="4041648"/>
            <a:ext cx="7818120" cy="676656"/>
          </a:xfrm>
          <a:prstGeom prst="roundRect">
            <a:avLst>
              <a:gd name="adj" fmla="val 10811"/>
            </a:avLst>
          </a:prstGeom>
          <a:solidFill>
            <a:schemeClr val="bg2"/>
          </a:solidFill>
          <a:ln w="9525">
            <a:solidFill>
              <a:schemeClr val="accent6"/>
            </a:solidFill>
            <a:prstDash val="solid"/>
          </a:ln>
        </p:spPr>
        <p:txBody>
          <a:bodyPr/>
          <a:lstStyle/>
          <a:p>
            <a:endParaRPr lang="en-US"/>
          </a:p>
        </p:txBody>
      </p:sp>
      <p:sp>
        <p:nvSpPr>
          <p:cNvPr id="28" name="step number"/>
          <p:cNvSpPr/>
          <p:nvPr/>
        </p:nvSpPr>
        <p:spPr>
          <a:xfrm>
            <a:off x="685800" y="4197096"/>
            <a:ext cx="365760" cy="365760"/>
          </a:xfrm>
          <a:prstGeom prst="ellipse">
            <a:avLst/>
          </a:prstGeom>
          <a:solidFill>
            <a:schemeClr val="tx2"/>
          </a:solidFill>
          <a:ln w="12700">
            <a:solidFill>
              <a:schemeClr val="tx2"/>
            </a:solidFill>
            <a:prstDash val="solid"/>
          </a:ln>
        </p:spPr>
        <p:txBody>
          <a:bodyPr/>
          <a:lstStyle/>
          <a:p>
            <a:endParaRPr lang="en-US"/>
          </a:p>
        </p:txBody>
      </p:sp>
      <p:sp>
        <p:nvSpPr>
          <p:cNvPr id="29" name="Text 27"/>
          <p:cNvSpPr txBox="1"/>
          <p:nvPr/>
        </p:nvSpPr>
        <p:spPr>
          <a:xfrm>
            <a:off x="685800" y="4197096"/>
            <a:ext cx="365760" cy="365760"/>
          </a:xfrm>
          <a:prstGeom prst="rect">
            <a:avLst/>
          </a:prstGeom>
          <a:noFill/>
          <a:ln/>
        </p:spPr>
        <p:txBody>
          <a:bodyPr wrap="square" lIns="0" tIns="0" rIns="0" bIns="0" rtlCol="0" anchor="ctr"/>
          <a:lstStyle/>
          <a:p>
            <a:pPr marL="0" indent="0" algn="ctr">
              <a:buNone/>
            </a:pPr>
            <a:r>
              <a:rPr lang="en-US" sz="1200" b="1" dirty="0">
                <a:solidFill>
                  <a:schemeClr val="bg1"/>
                </a:solidFill>
              </a:rPr>
              <a:t>4</a:t>
            </a:r>
            <a:endParaRPr lang="en-US" sz="1200" dirty="0"/>
          </a:p>
        </p:txBody>
      </p:sp>
      <p:sp>
        <p:nvSpPr>
          <p:cNvPr id="30" name="Text 28"/>
          <p:cNvSpPr txBox="1"/>
          <p:nvPr/>
        </p:nvSpPr>
        <p:spPr>
          <a:xfrm>
            <a:off x="1188720" y="4114800"/>
            <a:ext cx="2103120" cy="274320"/>
          </a:xfrm>
          <a:prstGeom prst="rect">
            <a:avLst/>
          </a:prstGeom>
          <a:noFill/>
          <a:ln/>
        </p:spPr>
        <p:txBody>
          <a:bodyPr wrap="square" lIns="0" tIns="0" rIns="0" bIns="0" rtlCol="0" anchor="t"/>
          <a:lstStyle/>
          <a:p>
            <a:pPr marL="0" indent="0">
              <a:buNone/>
            </a:pPr>
            <a:r>
              <a:rPr lang="en-US" sz="1350" b="1" dirty="0">
                <a:solidFill>
                  <a:schemeClr val="tx2"/>
                </a:solidFill>
              </a:rPr>
              <a:t>A categorical look</a:t>
            </a:r>
            <a:endParaRPr lang="en-US" sz="1350" dirty="0"/>
          </a:p>
        </p:txBody>
      </p:sp>
      <p:sp>
        <p:nvSpPr>
          <p:cNvPr id="31" name="Text 29"/>
          <p:cNvSpPr txBox="1"/>
          <p:nvPr/>
        </p:nvSpPr>
        <p:spPr>
          <a:xfrm>
            <a:off x="3291840" y="4105656"/>
            <a:ext cx="3429000" cy="585216"/>
          </a:xfrm>
          <a:prstGeom prst="rect">
            <a:avLst/>
          </a:prstGeom>
          <a:noFill/>
          <a:ln/>
        </p:spPr>
        <p:txBody>
          <a:bodyPr wrap="square" lIns="0" tIns="0" rIns="0" bIns="0" rtlCol="0" anchor="ctr"/>
          <a:lstStyle/>
          <a:p>
            <a:pPr marL="0" indent="0">
              <a:buNone/>
            </a:pPr>
            <a:r>
              <a:rPr lang="en-US" sz="1050" dirty="0">
                <a:solidFill>
                  <a:schemeClr val="tx1"/>
                </a:solidFill>
              </a:rPr>
              <a:t>Chi-squared test, Sex by dataset.</a:t>
            </a:r>
            <a:endParaRPr lang="en-US" sz="1050" dirty="0"/>
          </a:p>
        </p:txBody>
      </p:sp>
      <p:sp>
        <p:nvSpPr>
          <p:cNvPr id="32" name="chip"/>
          <p:cNvSpPr/>
          <p:nvPr/>
        </p:nvSpPr>
        <p:spPr>
          <a:xfrm>
            <a:off x="6812280" y="4233672"/>
            <a:ext cx="1417320" cy="292608"/>
          </a:xfrm>
          <a:prstGeom prst="roundRect">
            <a:avLst>
              <a:gd name="adj" fmla="val 50000"/>
            </a:avLst>
          </a:prstGeom>
          <a:solidFill>
            <a:schemeClr val="accent6"/>
          </a:solidFill>
          <a:ln w="12700">
            <a:solidFill>
              <a:schemeClr val="accent6"/>
            </a:solidFill>
            <a:prstDash val="solid"/>
          </a:ln>
        </p:spPr>
        <p:txBody>
          <a:bodyPr/>
          <a:lstStyle/>
          <a:p>
            <a:endParaRPr lang="en-US"/>
          </a:p>
        </p:txBody>
      </p:sp>
      <p:sp>
        <p:nvSpPr>
          <p:cNvPr id="33" name="Text 31"/>
          <p:cNvSpPr txBox="1"/>
          <p:nvPr/>
        </p:nvSpPr>
        <p:spPr>
          <a:xfrm>
            <a:off x="6812280" y="4233672"/>
            <a:ext cx="1417320" cy="292608"/>
          </a:xfrm>
          <a:prstGeom prst="rect">
            <a:avLst/>
          </a:prstGeom>
          <a:noFill/>
          <a:ln/>
        </p:spPr>
        <p:txBody>
          <a:bodyPr wrap="square" lIns="0" tIns="0" rIns="0" bIns="0" rtlCol="0" anchor="ctr"/>
          <a:lstStyle/>
          <a:p>
            <a:pPr marL="0" indent="0" algn="ctr">
              <a:buNone/>
            </a:pPr>
            <a:r>
              <a:rPr lang="en-US" sz="1000" b="1" kern="0" spc="100" dirty="0">
                <a:solidFill>
                  <a:schemeClr val="tx2"/>
                </a:solidFill>
              </a:rPr>
              <a:t>68% vs 48% male</a:t>
            </a:r>
            <a:endParaRPr lang="en-US" sz="1000" dirty="0"/>
          </a:p>
        </p:txBody>
      </p:sp>
      <p:sp>
        <p:nvSpPr>
          <p:cNvPr id="34" name="card"/>
          <p:cNvSpPr/>
          <p:nvPr/>
        </p:nvSpPr>
        <p:spPr>
          <a:xfrm>
            <a:off x="548640" y="4809744"/>
            <a:ext cx="7818120" cy="676656"/>
          </a:xfrm>
          <a:prstGeom prst="roundRect">
            <a:avLst>
              <a:gd name="adj" fmla="val 10811"/>
            </a:avLst>
          </a:prstGeom>
          <a:solidFill>
            <a:schemeClr val="bg2"/>
          </a:solidFill>
          <a:ln w="9525">
            <a:solidFill>
              <a:schemeClr val="accent6"/>
            </a:solidFill>
            <a:prstDash val="solid"/>
          </a:ln>
        </p:spPr>
        <p:txBody>
          <a:bodyPr/>
          <a:lstStyle/>
          <a:p>
            <a:endParaRPr lang="en-US"/>
          </a:p>
        </p:txBody>
      </p:sp>
      <p:sp>
        <p:nvSpPr>
          <p:cNvPr id="35" name="step number"/>
          <p:cNvSpPr/>
          <p:nvPr/>
        </p:nvSpPr>
        <p:spPr>
          <a:xfrm>
            <a:off x="685800" y="4965192"/>
            <a:ext cx="365760" cy="365760"/>
          </a:xfrm>
          <a:prstGeom prst="ellipse">
            <a:avLst/>
          </a:prstGeom>
          <a:solidFill>
            <a:schemeClr val="tx2"/>
          </a:solidFill>
          <a:ln w="12700">
            <a:solidFill>
              <a:schemeClr val="tx2"/>
            </a:solidFill>
            <a:prstDash val="solid"/>
          </a:ln>
        </p:spPr>
        <p:txBody>
          <a:bodyPr/>
          <a:lstStyle/>
          <a:p>
            <a:endParaRPr lang="en-US"/>
          </a:p>
        </p:txBody>
      </p:sp>
      <p:sp>
        <p:nvSpPr>
          <p:cNvPr id="36" name="Text 34"/>
          <p:cNvSpPr txBox="1"/>
          <p:nvPr/>
        </p:nvSpPr>
        <p:spPr>
          <a:xfrm>
            <a:off x="685800" y="4965192"/>
            <a:ext cx="365760" cy="365760"/>
          </a:xfrm>
          <a:prstGeom prst="rect">
            <a:avLst/>
          </a:prstGeom>
          <a:noFill/>
          <a:ln/>
        </p:spPr>
        <p:txBody>
          <a:bodyPr wrap="square" lIns="0" tIns="0" rIns="0" bIns="0" rtlCol="0" anchor="ctr"/>
          <a:lstStyle/>
          <a:p>
            <a:pPr marL="0" indent="0" algn="ctr">
              <a:buNone/>
            </a:pPr>
            <a:r>
              <a:rPr lang="en-US" sz="1200" b="1" dirty="0">
                <a:solidFill>
                  <a:schemeClr val="bg1"/>
                </a:solidFill>
              </a:rPr>
              <a:t>5</a:t>
            </a:r>
            <a:endParaRPr lang="en-US" sz="1200" dirty="0"/>
          </a:p>
        </p:txBody>
      </p:sp>
      <p:sp>
        <p:nvSpPr>
          <p:cNvPr id="37" name="Text 35"/>
          <p:cNvSpPr txBox="1"/>
          <p:nvPr/>
        </p:nvSpPr>
        <p:spPr>
          <a:xfrm>
            <a:off x="1188720" y="4882896"/>
            <a:ext cx="2103120" cy="274320"/>
          </a:xfrm>
          <a:prstGeom prst="rect">
            <a:avLst/>
          </a:prstGeom>
          <a:noFill/>
          <a:ln/>
        </p:spPr>
        <p:txBody>
          <a:bodyPr wrap="square" lIns="0" tIns="0" rIns="0" bIns="0" rtlCol="0" anchor="t"/>
          <a:lstStyle/>
          <a:p>
            <a:pPr marL="0" indent="0">
              <a:buNone/>
            </a:pPr>
            <a:r>
              <a:rPr lang="en-US" sz="1350" b="1" dirty="0">
                <a:solidFill>
                  <a:schemeClr val="tx2"/>
                </a:solidFill>
              </a:rPr>
              <a:t>Save the experiment</a:t>
            </a:r>
            <a:endParaRPr lang="en-US" sz="1350" dirty="0"/>
          </a:p>
        </p:txBody>
      </p:sp>
      <p:sp>
        <p:nvSpPr>
          <p:cNvPr id="38" name="Text 36"/>
          <p:cNvSpPr txBox="1"/>
          <p:nvPr/>
        </p:nvSpPr>
        <p:spPr>
          <a:xfrm>
            <a:off x="3291840" y="4873752"/>
            <a:ext cx="3429000" cy="585216"/>
          </a:xfrm>
          <a:prstGeom prst="rect">
            <a:avLst/>
          </a:prstGeom>
          <a:noFill/>
          <a:ln/>
        </p:spPr>
        <p:txBody>
          <a:bodyPr wrap="square" lIns="0" tIns="0" rIns="0" bIns="0" rtlCol="0" anchor="ctr"/>
          <a:lstStyle/>
          <a:p>
            <a:pPr marL="0" indent="0">
              <a:buNone/>
            </a:pPr>
            <a:r>
              <a:rPr lang="en-US" sz="1050" dirty="0">
                <a:solidFill>
                  <a:schemeClr val="tx1"/>
                </a:solidFill>
              </a:rPr>
              <a:t>It becomes a named, re-openable, shareable object in My experiments, not a screenshot.</a:t>
            </a:r>
            <a:endParaRPr lang="en-US" sz="1050" dirty="0"/>
          </a:p>
        </p:txBody>
      </p:sp>
      <p:sp>
        <p:nvSpPr>
          <p:cNvPr id="39" name="chip"/>
          <p:cNvSpPr/>
          <p:nvPr/>
        </p:nvSpPr>
        <p:spPr>
          <a:xfrm>
            <a:off x="6812280" y="5001768"/>
            <a:ext cx="1417320" cy="292608"/>
          </a:xfrm>
          <a:prstGeom prst="roundRect">
            <a:avLst>
              <a:gd name="adj" fmla="val 50000"/>
            </a:avLst>
          </a:prstGeom>
          <a:solidFill>
            <a:schemeClr val="accent6"/>
          </a:solidFill>
          <a:ln w="12700">
            <a:solidFill>
              <a:schemeClr val="accent6"/>
            </a:solidFill>
            <a:prstDash val="solid"/>
          </a:ln>
        </p:spPr>
        <p:txBody>
          <a:bodyPr/>
          <a:lstStyle/>
          <a:p>
            <a:endParaRPr lang="en-US"/>
          </a:p>
        </p:txBody>
      </p:sp>
      <p:sp>
        <p:nvSpPr>
          <p:cNvPr id="40" name="Text 38"/>
          <p:cNvSpPr txBox="1"/>
          <p:nvPr/>
        </p:nvSpPr>
        <p:spPr>
          <a:xfrm>
            <a:off x="6812280" y="5001768"/>
            <a:ext cx="1417320" cy="292608"/>
          </a:xfrm>
          <a:prstGeom prst="rect">
            <a:avLst/>
          </a:prstGeom>
          <a:noFill/>
          <a:ln/>
        </p:spPr>
        <p:txBody>
          <a:bodyPr wrap="square" lIns="0" tIns="0" rIns="0" bIns="0" rtlCol="0" anchor="ctr"/>
          <a:lstStyle/>
          <a:p>
            <a:pPr marL="0" indent="0" algn="ctr">
              <a:buNone/>
            </a:pPr>
            <a:r>
              <a:rPr lang="en-US" sz="1000" b="1" kern="0" spc="100" dirty="0">
                <a:solidFill>
                  <a:schemeClr val="tx2"/>
                </a:solidFill>
              </a:rPr>
              <a:t>saved, shared</a:t>
            </a:r>
            <a:endParaRPr lang="en-US" sz="1000" dirty="0"/>
          </a:p>
        </p:txBody>
      </p:sp>
      <p:pic>
        <p:nvPicPr>
          <p:cNvPr id="41" name="studio" descr="/home/claude/kosice/img/Fig3_Experiment_Studio_Datasets_Variables.jpg"/>
          <p:cNvPicPr>
            <a:picLocks noChangeAspect="1"/>
          </p:cNvPicPr>
          <p:nvPr/>
        </p:nvPicPr>
        <p:blipFill>
          <a:blip r:embed="rId3"/>
          <a:stretch>
            <a:fillRect/>
          </a:stretch>
        </p:blipFill>
        <p:spPr>
          <a:xfrm>
            <a:off x="8595360" y="1737360"/>
            <a:ext cx="3063240" cy="1508377"/>
          </a:xfrm>
          <a:prstGeom prst="rect">
            <a:avLst/>
          </a:prstGeom>
        </p:spPr>
      </p:pic>
      <p:sp>
        <p:nvSpPr>
          <p:cNvPr id="42" name="Text 39"/>
          <p:cNvSpPr txBox="1"/>
          <p:nvPr/>
        </p:nvSpPr>
        <p:spPr>
          <a:xfrm>
            <a:off x="8595360" y="3291840"/>
            <a:ext cx="3063240" cy="274320"/>
          </a:xfrm>
          <a:prstGeom prst="rect">
            <a:avLst/>
          </a:prstGeom>
          <a:noFill/>
          <a:ln/>
        </p:spPr>
        <p:txBody>
          <a:bodyPr wrap="square" lIns="0" tIns="0" rIns="0" bIns="0" rtlCol="0" anchor="t"/>
          <a:lstStyle/>
          <a:p>
            <a:pPr marL="0" indent="0">
              <a:buNone/>
            </a:pPr>
            <a:r>
              <a:rPr lang="en-US" sz="950" i="1" dirty="0">
                <a:solidFill>
                  <a:schemeClr val="accent5"/>
                </a:solidFill>
              </a:rPr>
              <a:t>the eCREAM federation: datasets and the variable tree</a:t>
            </a:r>
            <a:endParaRPr lang="en-US" sz="950" dirty="0"/>
          </a:p>
        </p:txBody>
      </p:sp>
      <p:sp>
        <p:nvSpPr>
          <p:cNvPr id="43" name="card"/>
          <p:cNvSpPr/>
          <p:nvPr/>
        </p:nvSpPr>
        <p:spPr>
          <a:xfrm>
            <a:off x="8595360" y="3657600"/>
            <a:ext cx="3063240" cy="1417320"/>
          </a:xfrm>
          <a:prstGeom prst="roundRect">
            <a:avLst>
              <a:gd name="adj" fmla="val 5161"/>
            </a:avLst>
          </a:prstGeom>
          <a:solidFill>
            <a:schemeClr val="bg1"/>
          </a:solidFill>
          <a:ln w="12700">
            <a:solidFill>
              <a:schemeClr val="accent1"/>
            </a:solidFill>
            <a:prstDash val="solid"/>
          </a:ln>
        </p:spPr>
        <p:txBody>
          <a:bodyPr/>
          <a:lstStyle/>
          <a:p>
            <a:endParaRPr lang="en-US"/>
          </a:p>
        </p:txBody>
      </p:sp>
      <p:sp>
        <p:nvSpPr>
          <p:cNvPr id="44" name="Text 41"/>
          <p:cNvSpPr txBox="1"/>
          <p:nvPr/>
        </p:nvSpPr>
        <p:spPr>
          <a:xfrm>
            <a:off x="8732520" y="3749040"/>
            <a:ext cx="2788920" cy="1280160"/>
          </a:xfrm>
          <a:prstGeom prst="rect">
            <a:avLst/>
          </a:prstGeom>
          <a:noFill/>
          <a:ln/>
        </p:spPr>
        <p:txBody>
          <a:bodyPr wrap="square" lIns="0" tIns="0" rIns="0" bIns="0" rtlCol="0" anchor="t"/>
          <a:lstStyle/>
          <a:p>
            <a:pPr marL="0" indent="0">
              <a:buNone/>
            </a:pPr>
            <a:r>
              <a:rPr lang="en-US" sz="1400" b="1" dirty="0">
                <a:solidFill>
                  <a:schemeClr val="tx2"/>
                </a:solidFill>
              </a:rPr>
              <a:t>What to watch for: </a:t>
            </a:r>
            <a:r>
              <a:rPr lang="en-US" sz="1400" dirty="0">
                <a:solidFill>
                  <a:schemeClr val="tx1"/>
                </a:solidFill>
              </a:rPr>
              <a:t>no file opens, no row is shown, every number is a statistic computed where the data live, and the whole experiment is saved with its settings.</a:t>
            </a:r>
            <a:endParaRPr lang="en-US" sz="1400" dirty="0"/>
          </a:p>
        </p:txBody>
      </p:sp>
      <p:sp>
        <p:nvSpPr>
          <p:cNvPr id="45"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46" name="Text 43"/>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300" b="1" dirty="0">
                <a:solidFill>
                  <a:schemeClr val="tx2"/>
                </a:solidFill>
              </a:rPr>
              <a:t>Synthetic data, real workflow. </a:t>
            </a:r>
            <a:r>
              <a:rPr lang="en-US" sz="1300" dirty="0">
                <a:solidFill>
                  <a:schemeClr val="tx1"/>
                </a:solidFill>
              </a:rPr>
              <a:t>The contrast is plausible (visible breathlessness is seen faster than a collapse that has resolved), but the finding is not a result: the point is that the platform runs end to end on the eCREAM data model, with the guarantees of slide 6 holding on every screen.</a:t>
            </a:r>
            <a:endParaRPr lang="en-US" sz="1300" dirty="0"/>
          </a:p>
        </p:txBody>
      </p:sp>
      <p:sp>
        <p:nvSpPr>
          <p:cNvPr id="47"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EVERYONE'S DATA  ·  THE PUBLIC MIP  ·  HBPMIP.LINK</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The same platform, open to anyone with a free EBRAINS account</a:t>
            </a:r>
            <a:endParaRPr lang="en-US" sz="3000" dirty="0"/>
          </a:p>
        </p:txBody>
      </p:sp>
      <p:sp>
        <p:nvSpPr>
          <p:cNvPr id="4" name="card"/>
          <p:cNvSpPr/>
          <p:nvPr/>
        </p:nvSpPr>
        <p:spPr>
          <a:xfrm>
            <a:off x="548640" y="1783080"/>
            <a:ext cx="1783080" cy="2377440"/>
          </a:xfrm>
          <a:prstGeom prst="roundRect">
            <a:avLst>
              <a:gd name="adj" fmla="val 4103"/>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5" name="icon circle"/>
          <p:cNvSpPr/>
          <p:nvPr/>
        </p:nvSpPr>
        <p:spPr>
          <a:xfrm>
            <a:off x="731520" y="1965960"/>
            <a:ext cx="548640" cy="548640"/>
          </a:xfrm>
          <a:prstGeom prst="ellipse">
            <a:avLst/>
          </a:prstGeom>
          <a:solidFill>
            <a:schemeClr val="bg1"/>
          </a:solidFill>
          <a:ln w="12700">
            <a:solidFill>
              <a:schemeClr val="bg1"/>
            </a:solidFill>
            <a:prstDash val="solid"/>
          </a:ln>
        </p:spPr>
        <p:txBody>
          <a:bodyPr/>
          <a:lstStyle/>
          <a:p>
            <a:endParaRPr lang="en-US"/>
          </a:p>
        </p:txBody>
      </p:sp>
      <p:pic>
        <p:nvPicPr>
          <p:cNvPr id="6" name="icon" descr="preencoded.png"/>
          <p:cNvPicPr>
            <a:picLocks noChangeAspect="1"/>
          </p:cNvPicPr>
          <p:nvPr/>
        </p:nvPicPr>
        <p:blipFill>
          <a:blip r:embed="rId3"/>
          <a:stretch>
            <a:fillRect/>
          </a:stretch>
        </p:blipFill>
        <p:spPr>
          <a:xfrm>
            <a:off x="863194" y="2097634"/>
            <a:ext cx="285293" cy="285293"/>
          </a:xfrm>
          <a:prstGeom prst="rect">
            <a:avLst/>
          </a:prstGeom>
        </p:spPr>
      </p:pic>
      <p:sp>
        <p:nvSpPr>
          <p:cNvPr id="7" name="Text 4"/>
          <p:cNvSpPr txBox="1"/>
          <p:nvPr/>
        </p:nvSpPr>
        <p:spPr>
          <a:xfrm>
            <a:off x="731520" y="2606040"/>
            <a:ext cx="1417320" cy="548640"/>
          </a:xfrm>
          <a:prstGeom prst="rect">
            <a:avLst/>
          </a:prstGeom>
          <a:noFill/>
          <a:ln/>
        </p:spPr>
        <p:txBody>
          <a:bodyPr wrap="square" lIns="0" tIns="0" rIns="0" bIns="0" rtlCol="0" anchor="t"/>
          <a:lstStyle/>
          <a:p>
            <a:pPr marL="0" indent="0">
              <a:buNone/>
            </a:pPr>
            <a:r>
              <a:rPr lang="en-US" sz="1250" b="1" dirty="0">
                <a:solidFill>
                  <a:schemeClr val="tx2"/>
                </a:solidFill>
              </a:rPr>
              <a:t>International Stroke Trial</a:t>
            </a:r>
            <a:endParaRPr lang="en-US" sz="1250" dirty="0"/>
          </a:p>
        </p:txBody>
      </p:sp>
      <p:sp>
        <p:nvSpPr>
          <p:cNvPr id="8" name="Text 5"/>
          <p:cNvSpPr txBox="1"/>
          <p:nvPr/>
        </p:nvSpPr>
        <p:spPr>
          <a:xfrm>
            <a:off x="731520" y="3154680"/>
            <a:ext cx="1417320" cy="640080"/>
          </a:xfrm>
          <a:prstGeom prst="rect">
            <a:avLst/>
          </a:prstGeom>
          <a:noFill/>
          <a:ln/>
        </p:spPr>
        <p:txBody>
          <a:bodyPr wrap="square" lIns="0" tIns="0" rIns="0" bIns="0" rtlCol="0" anchor="t"/>
          <a:lstStyle/>
          <a:p>
            <a:pPr marL="0" indent="0">
              <a:buNone/>
            </a:pPr>
            <a:r>
              <a:rPr lang="en-US" sz="1050" dirty="0">
                <a:solidFill>
                  <a:schemeClr val="tx1"/>
                </a:solidFill>
              </a:rPr>
              <a:t>19,435 randomised stroke patients, 1991 to 1996, 36 countries</a:t>
            </a:r>
            <a:endParaRPr lang="en-US" sz="1050" dirty="0"/>
          </a:p>
        </p:txBody>
      </p:sp>
      <p:sp>
        <p:nvSpPr>
          <p:cNvPr id="9" name="chip"/>
          <p:cNvSpPr/>
          <p:nvPr/>
        </p:nvSpPr>
        <p:spPr>
          <a:xfrm>
            <a:off x="731520" y="3703320"/>
            <a:ext cx="1097280" cy="256032"/>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10" name="Text 7"/>
          <p:cNvSpPr txBox="1"/>
          <p:nvPr/>
        </p:nvSpPr>
        <p:spPr>
          <a:xfrm>
            <a:off x="731520" y="3703320"/>
            <a:ext cx="1097280" cy="256032"/>
          </a:xfrm>
          <a:prstGeom prst="rect">
            <a:avLst/>
          </a:prstGeom>
          <a:noFill/>
          <a:ln/>
        </p:spPr>
        <p:txBody>
          <a:bodyPr wrap="square" lIns="0" tIns="0" rIns="0" bIns="0" rtlCol="0" anchor="ctr"/>
          <a:lstStyle/>
          <a:p>
            <a:pPr marL="0" indent="0" algn="ctr">
              <a:buNone/>
            </a:pPr>
            <a:r>
              <a:rPr lang="en-US" sz="1000" b="1" kern="0" spc="100" dirty="0">
                <a:solidFill>
                  <a:schemeClr val="bg1"/>
                </a:solidFill>
              </a:rPr>
              <a:t>120 variables</a:t>
            </a:r>
            <a:endParaRPr lang="en-US" sz="1000" dirty="0"/>
          </a:p>
        </p:txBody>
      </p:sp>
      <p:sp>
        <p:nvSpPr>
          <p:cNvPr id="11" name="card"/>
          <p:cNvSpPr/>
          <p:nvPr/>
        </p:nvSpPr>
        <p:spPr>
          <a:xfrm>
            <a:off x="2468880" y="1783080"/>
            <a:ext cx="1783080" cy="2377440"/>
          </a:xfrm>
          <a:prstGeom prst="roundRect">
            <a:avLst>
              <a:gd name="adj" fmla="val 4103"/>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2" name="icon circle"/>
          <p:cNvSpPr/>
          <p:nvPr/>
        </p:nvSpPr>
        <p:spPr>
          <a:xfrm>
            <a:off x="2651760" y="1965960"/>
            <a:ext cx="548640" cy="548640"/>
          </a:xfrm>
          <a:prstGeom prst="ellipse">
            <a:avLst/>
          </a:prstGeom>
          <a:solidFill>
            <a:schemeClr val="bg1"/>
          </a:solidFill>
          <a:ln w="12700">
            <a:solidFill>
              <a:schemeClr val="bg1"/>
            </a:solidFill>
            <a:prstDash val="solid"/>
          </a:ln>
        </p:spPr>
        <p:txBody>
          <a:bodyPr/>
          <a:lstStyle/>
          <a:p>
            <a:endParaRPr lang="en-US"/>
          </a:p>
        </p:txBody>
      </p:sp>
      <p:pic>
        <p:nvPicPr>
          <p:cNvPr id="13" name="icon" descr="preencoded.png"/>
          <p:cNvPicPr>
            <a:picLocks noChangeAspect="1"/>
          </p:cNvPicPr>
          <p:nvPr/>
        </p:nvPicPr>
        <p:blipFill>
          <a:blip r:embed="rId4"/>
          <a:stretch>
            <a:fillRect/>
          </a:stretch>
        </p:blipFill>
        <p:spPr>
          <a:xfrm>
            <a:off x="2783434" y="2097634"/>
            <a:ext cx="285293" cy="285293"/>
          </a:xfrm>
          <a:prstGeom prst="rect">
            <a:avLst/>
          </a:prstGeom>
        </p:spPr>
      </p:pic>
      <p:sp>
        <p:nvSpPr>
          <p:cNvPr id="14" name="Text 10"/>
          <p:cNvSpPr txBox="1"/>
          <p:nvPr/>
        </p:nvSpPr>
        <p:spPr>
          <a:xfrm>
            <a:off x="2651760" y="2606040"/>
            <a:ext cx="1417320" cy="548640"/>
          </a:xfrm>
          <a:prstGeom prst="rect">
            <a:avLst/>
          </a:prstGeom>
          <a:noFill/>
          <a:ln/>
        </p:spPr>
        <p:txBody>
          <a:bodyPr wrap="square" lIns="0" tIns="0" rIns="0" bIns="0" rtlCol="0" anchor="t"/>
          <a:lstStyle/>
          <a:p>
            <a:pPr marL="0" indent="0">
              <a:buNone/>
            </a:pPr>
            <a:r>
              <a:rPr lang="en-US" sz="1250" b="1" dirty="0">
                <a:solidFill>
                  <a:schemeClr val="tx2"/>
                </a:solidFill>
              </a:rPr>
              <a:t>Diabetes, 130 US hospitals</a:t>
            </a:r>
            <a:endParaRPr lang="en-US" sz="1250" dirty="0"/>
          </a:p>
        </p:txBody>
      </p:sp>
      <p:sp>
        <p:nvSpPr>
          <p:cNvPr id="15" name="Text 11"/>
          <p:cNvSpPr txBox="1"/>
          <p:nvPr/>
        </p:nvSpPr>
        <p:spPr>
          <a:xfrm>
            <a:off x="2651760" y="3154680"/>
            <a:ext cx="1417320" cy="640080"/>
          </a:xfrm>
          <a:prstGeom prst="rect">
            <a:avLst/>
          </a:prstGeom>
          <a:noFill/>
          <a:ln/>
        </p:spPr>
        <p:txBody>
          <a:bodyPr wrap="square" lIns="0" tIns="0" rIns="0" bIns="0" rtlCol="0" anchor="t"/>
          <a:lstStyle/>
          <a:p>
            <a:pPr marL="0" indent="0">
              <a:buNone/>
            </a:pPr>
            <a:r>
              <a:rPr lang="en-US" sz="1050" dirty="0">
                <a:solidFill>
                  <a:schemeClr val="tx1"/>
                </a:solidFill>
              </a:rPr>
              <a:t>101,766 inpatient encounters, 1999 to 2008</a:t>
            </a:r>
            <a:endParaRPr lang="en-US" sz="1050" dirty="0"/>
          </a:p>
        </p:txBody>
      </p:sp>
      <p:sp>
        <p:nvSpPr>
          <p:cNvPr id="16" name="chip"/>
          <p:cNvSpPr/>
          <p:nvPr/>
        </p:nvSpPr>
        <p:spPr>
          <a:xfrm>
            <a:off x="2651760" y="3703320"/>
            <a:ext cx="1097280" cy="256032"/>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17" name="Text 13"/>
          <p:cNvSpPr txBox="1"/>
          <p:nvPr/>
        </p:nvSpPr>
        <p:spPr>
          <a:xfrm>
            <a:off x="2651760" y="3703320"/>
            <a:ext cx="1097280" cy="256032"/>
          </a:xfrm>
          <a:prstGeom prst="rect">
            <a:avLst/>
          </a:prstGeom>
          <a:noFill/>
          <a:ln/>
        </p:spPr>
        <p:txBody>
          <a:bodyPr wrap="square" lIns="0" tIns="0" rIns="0" bIns="0" rtlCol="0" anchor="ctr"/>
          <a:lstStyle/>
          <a:p>
            <a:pPr marL="0" indent="0" algn="ctr">
              <a:buNone/>
            </a:pPr>
            <a:r>
              <a:rPr lang="en-US" sz="1000" b="1" kern="0" spc="100" dirty="0">
                <a:solidFill>
                  <a:schemeClr val="bg1"/>
                </a:solidFill>
              </a:rPr>
              <a:t>64 variables</a:t>
            </a:r>
            <a:endParaRPr lang="en-US" sz="1000" dirty="0"/>
          </a:p>
        </p:txBody>
      </p:sp>
      <p:sp>
        <p:nvSpPr>
          <p:cNvPr id="18" name="card"/>
          <p:cNvSpPr/>
          <p:nvPr/>
        </p:nvSpPr>
        <p:spPr>
          <a:xfrm>
            <a:off x="4389120" y="1783080"/>
            <a:ext cx="1783080" cy="2377440"/>
          </a:xfrm>
          <a:prstGeom prst="roundRect">
            <a:avLst>
              <a:gd name="adj" fmla="val 4103"/>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9" name="icon circle"/>
          <p:cNvSpPr/>
          <p:nvPr/>
        </p:nvSpPr>
        <p:spPr>
          <a:xfrm>
            <a:off x="4572000" y="1965960"/>
            <a:ext cx="548640" cy="548640"/>
          </a:xfrm>
          <a:prstGeom prst="ellipse">
            <a:avLst/>
          </a:prstGeom>
          <a:solidFill>
            <a:schemeClr val="bg1"/>
          </a:solidFill>
          <a:ln w="12700">
            <a:solidFill>
              <a:schemeClr val="bg1"/>
            </a:solidFill>
            <a:prstDash val="solid"/>
          </a:ln>
        </p:spPr>
        <p:txBody>
          <a:bodyPr/>
          <a:lstStyle/>
          <a:p>
            <a:endParaRPr lang="en-US"/>
          </a:p>
        </p:txBody>
      </p:sp>
      <p:pic>
        <p:nvPicPr>
          <p:cNvPr id="20" name="icon" descr="preencoded.png"/>
          <p:cNvPicPr>
            <a:picLocks noChangeAspect="1"/>
          </p:cNvPicPr>
          <p:nvPr/>
        </p:nvPicPr>
        <p:blipFill>
          <a:blip r:embed="rId5"/>
          <a:stretch>
            <a:fillRect/>
          </a:stretch>
        </p:blipFill>
        <p:spPr>
          <a:xfrm>
            <a:off x="4703674" y="2097634"/>
            <a:ext cx="285293" cy="285293"/>
          </a:xfrm>
          <a:prstGeom prst="rect">
            <a:avLst/>
          </a:prstGeom>
        </p:spPr>
      </p:pic>
      <p:sp>
        <p:nvSpPr>
          <p:cNvPr id="21" name="Text 16"/>
          <p:cNvSpPr txBox="1"/>
          <p:nvPr/>
        </p:nvSpPr>
        <p:spPr>
          <a:xfrm>
            <a:off x="4572000" y="2606040"/>
            <a:ext cx="1417320" cy="548640"/>
          </a:xfrm>
          <a:prstGeom prst="rect">
            <a:avLst/>
          </a:prstGeom>
          <a:noFill/>
          <a:ln/>
        </p:spPr>
        <p:txBody>
          <a:bodyPr wrap="square" lIns="0" tIns="0" rIns="0" bIns="0" rtlCol="0" anchor="t"/>
          <a:lstStyle/>
          <a:p>
            <a:pPr marL="0" indent="0">
              <a:buNone/>
            </a:pPr>
            <a:r>
              <a:rPr lang="en-US" sz="1250" b="1" dirty="0">
                <a:solidFill>
                  <a:schemeClr val="tx2"/>
                </a:solidFill>
              </a:rPr>
              <a:t>NHAMCS emergency department survey</a:t>
            </a:r>
            <a:endParaRPr lang="en-US" sz="1250" dirty="0"/>
          </a:p>
        </p:txBody>
      </p:sp>
      <p:sp>
        <p:nvSpPr>
          <p:cNvPr id="22" name="Text 17"/>
          <p:cNvSpPr txBox="1"/>
          <p:nvPr/>
        </p:nvSpPr>
        <p:spPr>
          <a:xfrm>
            <a:off x="4572000" y="3154680"/>
            <a:ext cx="1417320" cy="640080"/>
          </a:xfrm>
          <a:prstGeom prst="rect">
            <a:avLst/>
          </a:prstGeom>
          <a:noFill/>
          <a:ln/>
        </p:spPr>
        <p:txBody>
          <a:bodyPr wrap="square" lIns="0" tIns="0" rIns="0" bIns="0" rtlCol="0" anchor="t"/>
          <a:lstStyle/>
          <a:p>
            <a:pPr marL="0" indent="0">
              <a:buNone/>
            </a:pPr>
            <a:r>
              <a:rPr lang="en-US" sz="1050" dirty="0">
                <a:solidFill>
                  <a:schemeClr val="tx1"/>
                </a:solidFill>
              </a:rPr>
              <a:t>86,864 US emergency visits, 2018 to 2022</a:t>
            </a:r>
            <a:endParaRPr lang="en-US" sz="1050" dirty="0"/>
          </a:p>
        </p:txBody>
      </p:sp>
      <p:sp>
        <p:nvSpPr>
          <p:cNvPr id="23" name="chip"/>
          <p:cNvSpPr/>
          <p:nvPr/>
        </p:nvSpPr>
        <p:spPr>
          <a:xfrm>
            <a:off x="4572000" y="3703320"/>
            <a:ext cx="1097280" cy="256032"/>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24" name="Text 19"/>
          <p:cNvSpPr txBox="1"/>
          <p:nvPr/>
        </p:nvSpPr>
        <p:spPr>
          <a:xfrm>
            <a:off x="4572000" y="3703320"/>
            <a:ext cx="1097280" cy="256032"/>
          </a:xfrm>
          <a:prstGeom prst="rect">
            <a:avLst/>
          </a:prstGeom>
          <a:noFill/>
          <a:ln/>
        </p:spPr>
        <p:txBody>
          <a:bodyPr wrap="square" lIns="0" tIns="0" rIns="0" bIns="0" rtlCol="0" anchor="ctr"/>
          <a:lstStyle/>
          <a:p>
            <a:pPr marL="0" indent="0" algn="ctr">
              <a:buNone/>
            </a:pPr>
            <a:r>
              <a:rPr lang="en-US" sz="1000" b="1" kern="0" spc="100" dirty="0">
                <a:solidFill>
                  <a:schemeClr val="bg1"/>
                </a:solidFill>
              </a:rPr>
              <a:t>254 variables</a:t>
            </a:r>
            <a:endParaRPr lang="en-US" sz="1000" dirty="0"/>
          </a:p>
        </p:txBody>
      </p:sp>
      <p:sp>
        <p:nvSpPr>
          <p:cNvPr id="25" name="card"/>
          <p:cNvSpPr/>
          <p:nvPr/>
        </p:nvSpPr>
        <p:spPr>
          <a:xfrm>
            <a:off x="6309360" y="1783080"/>
            <a:ext cx="1783080" cy="2377440"/>
          </a:xfrm>
          <a:prstGeom prst="roundRect">
            <a:avLst>
              <a:gd name="adj" fmla="val 4103"/>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26" name="icon circle"/>
          <p:cNvSpPr/>
          <p:nvPr/>
        </p:nvSpPr>
        <p:spPr>
          <a:xfrm>
            <a:off x="6492240" y="1965960"/>
            <a:ext cx="548640" cy="548640"/>
          </a:xfrm>
          <a:prstGeom prst="ellipse">
            <a:avLst/>
          </a:prstGeom>
          <a:solidFill>
            <a:schemeClr val="bg1"/>
          </a:solidFill>
          <a:ln w="12700">
            <a:solidFill>
              <a:schemeClr val="bg1"/>
            </a:solidFill>
            <a:prstDash val="solid"/>
          </a:ln>
        </p:spPr>
        <p:txBody>
          <a:bodyPr/>
          <a:lstStyle/>
          <a:p>
            <a:endParaRPr lang="en-US"/>
          </a:p>
        </p:txBody>
      </p:sp>
      <p:pic>
        <p:nvPicPr>
          <p:cNvPr id="27" name="icon" descr="preencoded.png"/>
          <p:cNvPicPr>
            <a:picLocks noChangeAspect="1"/>
          </p:cNvPicPr>
          <p:nvPr/>
        </p:nvPicPr>
        <p:blipFill>
          <a:blip r:embed="rId6"/>
          <a:stretch>
            <a:fillRect/>
          </a:stretch>
        </p:blipFill>
        <p:spPr>
          <a:xfrm>
            <a:off x="6623914" y="2097634"/>
            <a:ext cx="285293" cy="285293"/>
          </a:xfrm>
          <a:prstGeom prst="rect">
            <a:avLst/>
          </a:prstGeom>
        </p:spPr>
      </p:pic>
      <p:sp>
        <p:nvSpPr>
          <p:cNvPr id="28" name="Text 22"/>
          <p:cNvSpPr txBox="1"/>
          <p:nvPr/>
        </p:nvSpPr>
        <p:spPr>
          <a:xfrm>
            <a:off x="6492240" y="2606040"/>
            <a:ext cx="1417320" cy="548640"/>
          </a:xfrm>
          <a:prstGeom prst="rect">
            <a:avLst/>
          </a:prstGeom>
          <a:noFill/>
          <a:ln/>
        </p:spPr>
        <p:txBody>
          <a:bodyPr wrap="square" lIns="0" tIns="0" rIns="0" bIns="0" rtlCol="0" anchor="t"/>
          <a:lstStyle/>
          <a:p>
            <a:pPr marL="0" indent="0">
              <a:buNone/>
            </a:pPr>
            <a:r>
              <a:rPr lang="en-US" sz="1250" b="1" dirty="0">
                <a:solidFill>
                  <a:schemeClr val="tx2"/>
                </a:solidFill>
              </a:rPr>
              <a:t>National Hospital Care Survey</a:t>
            </a:r>
            <a:endParaRPr lang="en-US" sz="1250" dirty="0"/>
          </a:p>
        </p:txBody>
      </p:sp>
      <p:sp>
        <p:nvSpPr>
          <p:cNvPr id="29" name="Text 23"/>
          <p:cNvSpPr txBox="1"/>
          <p:nvPr/>
        </p:nvSpPr>
        <p:spPr>
          <a:xfrm>
            <a:off x="6492240" y="3154680"/>
            <a:ext cx="1417320" cy="640080"/>
          </a:xfrm>
          <a:prstGeom prst="rect">
            <a:avLst/>
          </a:prstGeom>
          <a:noFill/>
          <a:ln/>
        </p:spPr>
        <p:txBody>
          <a:bodyPr wrap="square" lIns="0" tIns="0" rIns="0" bIns="0" rtlCol="0" anchor="t"/>
          <a:lstStyle/>
          <a:p>
            <a:pPr marL="0" indent="0">
              <a:buNone/>
            </a:pPr>
            <a:r>
              <a:rPr lang="en-US" sz="1050" dirty="0">
                <a:solidFill>
                  <a:schemeClr val="tx1"/>
                </a:solidFill>
              </a:rPr>
              <a:t>1.86 million encounters, 2020 to 2022, inpatient and ED</a:t>
            </a:r>
            <a:endParaRPr lang="en-US" sz="1050" dirty="0"/>
          </a:p>
        </p:txBody>
      </p:sp>
      <p:sp>
        <p:nvSpPr>
          <p:cNvPr id="30" name="chip"/>
          <p:cNvSpPr/>
          <p:nvPr/>
        </p:nvSpPr>
        <p:spPr>
          <a:xfrm>
            <a:off x="6492240" y="3703320"/>
            <a:ext cx="1097280" cy="256032"/>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31" name="Text 25"/>
          <p:cNvSpPr txBox="1"/>
          <p:nvPr/>
        </p:nvSpPr>
        <p:spPr>
          <a:xfrm>
            <a:off x="6492240" y="3703320"/>
            <a:ext cx="1097280" cy="256032"/>
          </a:xfrm>
          <a:prstGeom prst="rect">
            <a:avLst/>
          </a:prstGeom>
          <a:noFill/>
          <a:ln/>
        </p:spPr>
        <p:txBody>
          <a:bodyPr wrap="square" lIns="0" tIns="0" rIns="0" bIns="0" rtlCol="0" anchor="ctr"/>
          <a:lstStyle/>
          <a:p>
            <a:pPr marL="0" indent="0" algn="ctr">
              <a:buNone/>
            </a:pPr>
            <a:r>
              <a:rPr lang="en-US" sz="1000" b="1" kern="0" spc="100" dirty="0">
                <a:solidFill>
                  <a:schemeClr val="bg1"/>
                </a:solidFill>
              </a:rPr>
              <a:t>100 variables</a:t>
            </a:r>
            <a:endParaRPr lang="en-US" sz="1000" dirty="0"/>
          </a:p>
        </p:txBody>
      </p:sp>
      <p:sp>
        <p:nvSpPr>
          <p:cNvPr id="32" name="Text 26"/>
          <p:cNvSpPr txBox="1"/>
          <p:nvPr/>
        </p:nvSpPr>
        <p:spPr>
          <a:xfrm>
            <a:off x="548640" y="4297680"/>
            <a:ext cx="7498080" cy="685800"/>
          </a:xfrm>
          <a:prstGeom prst="rect">
            <a:avLst/>
          </a:prstGeom>
          <a:noFill/>
          <a:ln/>
        </p:spPr>
        <p:txBody>
          <a:bodyPr wrap="square" lIns="0" tIns="0" rIns="0" bIns="0" rtlCol="0" anchor="t"/>
          <a:lstStyle/>
          <a:p>
            <a:pPr marL="0" indent="0">
              <a:buNone/>
            </a:pPr>
            <a:r>
              <a:rPr lang="en-US" sz="1150" dirty="0">
                <a:solidFill>
                  <a:schemeClr val="tx1"/>
                </a:solidFill>
              </a:rPr>
              <a:t>Four open clinical datasets curated and loaded by CHUV in 2026, each with step-by-step teaching scenarios and expected results; alongside 1,032 real anonymized dementia records (Leenaards Memory Centre) and synthetic cohorts in epilepsy, mental health and TBI. 23 analysis methods, nothing to install.</a:t>
            </a:r>
            <a:endParaRPr lang="en-US" sz="1150" dirty="0"/>
          </a:p>
        </p:txBody>
      </p:sp>
      <p:sp>
        <p:nvSpPr>
          <p:cNvPr id="33" name="Text 27"/>
          <p:cNvSpPr txBox="1"/>
          <p:nvPr/>
        </p:nvSpPr>
        <p:spPr>
          <a:xfrm>
            <a:off x="548640" y="4983480"/>
            <a:ext cx="7498080" cy="457200"/>
          </a:xfrm>
          <a:prstGeom prst="rect">
            <a:avLst/>
          </a:prstGeom>
          <a:noFill/>
          <a:ln/>
        </p:spPr>
        <p:txBody>
          <a:bodyPr wrap="square" lIns="0" tIns="0" rIns="0" bIns="0" rtlCol="0" anchor="t"/>
          <a:lstStyle/>
          <a:p>
            <a:pPr marL="0" indent="0">
              <a:buNone/>
            </a:pPr>
            <a:r>
              <a:rPr lang="en-US" sz="1150" b="1" dirty="0">
                <a:solidFill>
                  <a:schemeClr val="tx2"/>
                </a:solidFill>
              </a:rPr>
              <a:t>For eCREAM: </a:t>
            </a:r>
            <a:r>
              <a:rPr lang="en-US" sz="1150" dirty="0">
                <a:solidFill>
                  <a:schemeClr val="tx1"/>
                </a:solidFill>
              </a:rPr>
              <a:t>the public subset of UC1 will land here as additional datasets once we decide the variable list. Nothing to build, only to decide.</a:t>
            </a:r>
            <a:endParaRPr lang="en-US" sz="1150" dirty="0"/>
          </a:p>
        </p:txBody>
      </p:sp>
      <p:sp>
        <p:nvSpPr>
          <p:cNvPr id="34" name="card"/>
          <p:cNvSpPr/>
          <p:nvPr/>
        </p:nvSpPr>
        <p:spPr>
          <a:xfrm>
            <a:off x="8366760" y="1783080"/>
            <a:ext cx="3291840" cy="3657600"/>
          </a:xfrm>
          <a:prstGeom prst="roundRect">
            <a:avLst>
              <a:gd name="adj" fmla="val 2222"/>
            </a:avLst>
          </a:prstGeom>
          <a:solidFill>
            <a:srgbClr val="EEF6F2"/>
          </a:solidFill>
          <a:ln w="15875">
            <a:solidFill>
              <a:schemeClr val="accent3"/>
            </a:solidFill>
            <a:prstDash val="solid"/>
          </a:ln>
        </p:spPr>
        <p:txBody>
          <a:bodyPr/>
          <a:lstStyle/>
          <a:p>
            <a:endParaRPr lang="en-US" sz="2000"/>
          </a:p>
        </p:txBody>
      </p:sp>
      <p:sp>
        <p:nvSpPr>
          <p:cNvPr id="35" name="icon circle"/>
          <p:cNvSpPr/>
          <p:nvPr/>
        </p:nvSpPr>
        <p:spPr>
          <a:xfrm>
            <a:off x="8595360" y="1965960"/>
            <a:ext cx="548640" cy="548640"/>
          </a:xfrm>
          <a:prstGeom prst="ellipse">
            <a:avLst/>
          </a:prstGeom>
          <a:solidFill>
            <a:srgbClr val="D7EBE1"/>
          </a:solidFill>
          <a:ln w="12700">
            <a:solidFill>
              <a:srgbClr val="D7EBE1"/>
            </a:solidFill>
            <a:prstDash val="solid"/>
          </a:ln>
        </p:spPr>
        <p:txBody>
          <a:bodyPr/>
          <a:lstStyle/>
          <a:p>
            <a:endParaRPr lang="en-US"/>
          </a:p>
        </p:txBody>
      </p:sp>
      <p:pic>
        <p:nvPicPr>
          <p:cNvPr id="36" name="icon" descr="preencoded.png"/>
          <p:cNvPicPr>
            <a:picLocks noChangeAspect="1"/>
          </p:cNvPicPr>
          <p:nvPr/>
        </p:nvPicPr>
        <p:blipFill>
          <a:blip r:embed="rId7"/>
          <a:stretch>
            <a:fillRect/>
          </a:stretch>
        </p:blipFill>
        <p:spPr>
          <a:xfrm>
            <a:off x="8727034" y="2097634"/>
            <a:ext cx="285293" cy="285293"/>
          </a:xfrm>
          <a:prstGeom prst="rect">
            <a:avLst/>
          </a:prstGeom>
        </p:spPr>
      </p:pic>
      <p:sp>
        <p:nvSpPr>
          <p:cNvPr id="37" name="Text 30"/>
          <p:cNvSpPr txBox="1"/>
          <p:nvPr/>
        </p:nvSpPr>
        <p:spPr>
          <a:xfrm>
            <a:off x="9281160" y="2011680"/>
            <a:ext cx="2286000" cy="457200"/>
          </a:xfrm>
          <a:prstGeom prst="rect">
            <a:avLst/>
          </a:prstGeom>
          <a:noFill/>
          <a:ln/>
        </p:spPr>
        <p:txBody>
          <a:bodyPr wrap="square" lIns="0" tIns="0" rIns="0" bIns="0" rtlCol="0" anchor="ctr"/>
          <a:lstStyle/>
          <a:p>
            <a:pPr marL="0" indent="0">
              <a:buNone/>
            </a:pPr>
            <a:r>
              <a:rPr lang="en-US" sz="2400" b="1" dirty="0">
                <a:solidFill>
                  <a:schemeClr val="accent3"/>
                </a:solidFill>
              </a:rPr>
              <a:t>Try it this week</a:t>
            </a:r>
            <a:endParaRPr lang="en-US" sz="2400" dirty="0"/>
          </a:p>
        </p:txBody>
      </p:sp>
      <p:sp>
        <p:nvSpPr>
          <p:cNvPr id="38" name="inv number"/>
          <p:cNvSpPr/>
          <p:nvPr/>
        </p:nvSpPr>
        <p:spPr>
          <a:xfrm>
            <a:off x="8595360" y="2724912"/>
            <a:ext cx="310896" cy="310896"/>
          </a:xfrm>
          <a:prstGeom prst="ellipse">
            <a:avLst/>
          </a:prstGeom>
          <a:solidFill>
            <a:schemeClr val="accent3"/>
          </a:solidFill>
          <a:ln w="12700">
            <a:solidFill>
              <a:schemeClr val="accent3"/>
            </a:solidFill>
            <a:prstDash val="solid"/>
          </a:ln>
        </p:spPr>
        <p:txBody>
          <a:bodyPr/>
          <a:lstStyle/>
          <a:p>
            <a:endParaRPr lang="en-US"/>
          </a:p>
        </p:txBody>
      </p:sp>
      <p:sp>
        <p:nvSpPr>
          <p:cNvPr id="39" name="Text 32"/>
          <p:cNvSpPr txBox="1"/>
          <p:nvPr/>
        </p:nvSpPr>
        <p:spPr>
          <a:xfrm>
            <a:off x="8595360" y="2724912"/>
            <a:ext cx="310896" cy="310896"/>
          </a:xfrm>
          <a:prstGeom prst="rect">
            <a:avLst/>
          </a:prstGeom>
          <a:noFill/>
          <a:ln/>
        </p:spPr>
        <p:txBody>
          <a:bodyPr wrap="square" lIns="0" tIns="0" rIns="0" bIns="0" rtlCol="0" anchor="ctr"/>
          <a:lstStyle/>
          <a:p>
            <a:pPr marL="0" indent="0" algn="ctr">
              <a:buNone/>
            </a:pPr>
            <a:r>
              <a:rPr lang="en-US" sz="1100" b="1" dirty="0">
                <a:solidFill>
                  <a:schemeClr val="bg1"/>
                </a:solidFill>
              </a:rPr>
              <a:t>1</a:t>
            </a:r>
            <a:endParaRPr lang="en-US" sz="1100" dirty="0"/>
          </a:p>
        </p:txBody>
      </p:sp>
      <p:sp>
        <p:nvSpPr>
          <p:cNvPr id="40" name="Text 33"/>
          <p:cNvSpPr txBox="1"/>
          <p:nvPr/>
        </p:nvSpPr>
        <p:spPr>
          <a:xfrm>
            <a:off x="9006840" y="2697480"/>
            <a:ext cx="2514600" cy="822960"/>
          </a:xfrm>
          <a:prstGeom prst="rect">
            <a:avLst/>
          </a:prstGeom>
          <a:noFill/>
          <a:ln/>
        </p:spPr>
        <p:txBody>
          <a:bodyPr wrap="square" lIns="0" tIns="0" rIns="0" bIns="0" rtlCol="0" anchor="t"/>
          <a:lstStyle/>
          <a:p>
            <a:pPr marL="0" indent="0">
              <a:buNone/>
            </a:pPr>
            <a:r>
              <a:rPr lang="en-US" sz="1100" dirty="0">
                <a:solidFill>
                  <a:schemeClr val="tx1"/>
                </a:solidFill>
              </a:rPr>
              <a:t>Register at </a:t>
            </a:r>
            <a:r>
              <a:rPr lang="en-US" sz="1100" b="1" dirty="0">
                <a:solidFill>
                  <a:schemeClr val="tx1"/>
                </a:solidFill>
              </a:rPr>
              <a:t>ebrains.eu/sign-up</a:t>
            </a:r>
            <a:r>
              <a:rPr lang="en-US" sz="1100" dirty="0">
                <a:solidFill>
                  <a:schemeClr val="tx1"/>
                </a:solidFill>
              </a:rPr>
              <a:t>. Automatic with an academic or research e-mail address; a company address is validated by hand, so allow a few days.</a:t>
            </a:r>
            <a:endParaRPr lang="en-US" sz="1100" dirty="0"/>
          </a:p>
        </p:txBody>
      </p:sp>
      <p:sp>
        <p:nvSpPr>
          <p:cNvPr id="41" name="inv number"/>
          <p:cNvSpPr/>
          <p:nvPr/>
        </p:nvSpPr>
        <p:spPr>
          <a:xfrm>
            <a:off x="8595360" y="3593592"/>
            <a:ext cx="310896" cy="310896"/>
          </a:xfrm>
          <a:prstGeom prst="ellipse">
            <a:avLst/>
          </a:prstGeom>
          <a:solidFill>
            <a:schemeClr val="accent3"/>
          </a:solidFill>
          <a:ln w="12700">
            <a:solidFill>
              <a:schemeClr val="accent3"/>
            </a:solidFill>
            <a:prstDash val="solid"/>
          </a:ln>
        </p:spPr>
        <p:txBody>
          <a:bodyPr/>
          <a:lstStyle/>
          <a:p>
            <a:endParaRPr lang="en-US"/>
          </a:p>
        </p:txBody>
      </p:sp>
      <p:sp>
        <p:nvSpPr>
          <p:cNvPr id="42" name="Text 35"/>
          <p:cNvSpPr txBox="1"/>
          <p:nvPr/>
        </p:nvSpPr>
        <p:spPr>
          <a:xfrm>
            <a:off x="8595360" y="3593592"/>
            <a:ext cx="310896" cy="310896"/>
          </a:xfrm>
          <a:prstGeom prst="rect">
            <a:avLst/>
          </a:prstGeom>
          <a:noFill/>
          <a:ln/>
        </p:spPr>
        <p:txBody>
          <a:bodyPr wrap="square" lIns="0" tIns="0" rIns="0" bIns="0" rtlCol="0" anchor="ctr"/>
          <a:lstStyle/>
          <a:p>
            <a:pPr marL="0" indent="0" algn="ctr">
              <a:buNone/>
            </a:pPr>
            <a:r>
              <a:rPr lang="en-US" sz="1100" b="1" dirty="0">
                <a:solidFill>
                  <a:schemeClr val="bg1"/>
                </a:solidFill>
              </a:rPr>
              <a:t>2</a:t>
            </a:r>
            <a:endParaRPr lang="en-US" sz="1100" dirty="0"/>
          </a:p>
        </p:txBody>
      </p:sp>
      <p:sp>
        <p:nvSpPr>
          <p:cNvPr id="43" name="Text 36"/>
          <p:cNvSpPr txBox="1"/>
          <p:nvPr/>
        </p:nvSpPr>
        <p:spPr>
          <a:xfrm>
            <a:off x="9006840" y="3566160"/>
            <a:ext cx="2514600" cy="822960"/>
          </a:xfrm>
          <a:prstGeom prst="rect">
            <a:avLst/>
          </a:prstGeom>
          <a:noFill/>
          <a:ln/>
        </p:spPr>
        <p:txBody>
          <a:bodyPr wrap="square" lIns="0" tIns="0" rIns="0" bIns="0" rtlCol="0" anchor="t"/>
          <a:lstStyle/>
          <a:p>
            <a:pPr marL="0" indent="0">
              <a:buNone/>
            </a:pPr>
            <a:r>
              <a:rPr lang="en-US" sz="1100" dirty="0">
                <a:solidFill>
                  <a:schemeClr val="tx1"/>
                </a:solidFill>
              </a:rPr>
              <a:t>Open </a:t>
            </a:r>
            <a:r>
              <a:rPr lang="en-US" sz="1100" b="1" dirty="0">
                <a:solidFill>
                  <a:schemeClr val="tx1"/>
                </a:solidFill>
              </a:rPr>
              <a:t>hbpmip.link</a:t>
            </a:r>
            <a:r>
              <a:rPr lang="en-US" sz="1100" dirty="0">
                <a:solidFill>
                  <a:schemeClr val="tx1"/>
                </a:solidFill>
              </a:rPr>
              <a:t> and sign in with that account.</a:t>
            </a:r>
            <a:endParaRPr lang="en-US" sz="1100" dirty="0"/>
          </a:p>
        </p:txBody>
      </p:sp>
      <p:sp>
        <p:nvSpPr>
          <p:cNvPr id="44" name="inv number"/>
          <p:cNvSpPr/>
          <p:nvPr/>
        </p:nvSpPr>
        <p:spPr>
          <a:xfrm>
            <a:off x="8595360" y="4462272"/>
            <a:ext cx="310896" cy="310896"/>
          </a:xfrm>
          <a:prstGeom prst="ellipse">
            <a:avLst/>
          </a:prstGeom>
          <a:solidFill>
            <a:schemeClr val="accent3"/>
          </a:solidFill>
          <a:ln w="12700">
            <a:solidFill>
              <a:schemeClr val="accent3"/>
            </a:solidFill>
            <a:prstDash val="solid"/>
          </a:ln>
        </p:spPr>
        <p:txBody>
          <a:bodyPr/>
          <a:lstStyle/>
          <a:p>
            <a:endParaRPr lang="en-US"/>
          </a:p>
        </p:txBody>
      </p:sp>
      <p:sp>
        <p:nvSpPr>
          <p:cNvPr id="45" name="Text 38"/>
          <p:cNvSpPr txBox="1"/>
          <p:nvPr/>
        </p:nvSpPr>
        <p:spPr>
          <a:xfrm>
            <a:off x="8595360" y="4462272"/>
            <a:ext cx="310896" cy="310896"/>
          </a:xfrm>
          <a:prstGeom prst="rect">
            <a:avLst/>
          </a:prstGeom>
          <a:noFill/>
          <a:ln/>
        </p:spPr>
        <p:txBody>
          <a:bodyPr wrap="square" lIns="0" tIns="0" rIns="0" bIns="0" rtlCol="0" anchor="ctr"/>
          <a:lstStyle/>
          <a:p>
            <a:pPr marL="0" indent="0" algn="ctr">
              <a:buNone/>
            </a:pPr>
            <a:r>
              <a:rPr lang="en-US" sz="1100" b="1" dirty="0">
                <a:solidFill>
                  <a:schemeClr val="bg1"/>
                </a:solidFill>
              </a:rPr>
              <a:t>3</a:t>
            </a:r>
            <a:endParaRPr lang="en-US" sz="1100" dirty="0"/>
          </a:p>
        </p:txBody>
      </p:sp>
      <p:sp>
        <p:nvSpPr>
          <p:cNvPr id="46" name="Text 39"/>
          <p:cNvSpPr txBox="1"/>
          <p:nvPr/>
        </p:nvSpPr>
        <p:spPr>
          <a:xfrm>
            <a:off x="9006840" y="4434840"/>
            <a:ext cx="2514600" cy="822960"/>
          </a:xfrm>
          <a:prstGeom prst="rect">
            <a:avLst/>
          </a:prstGeom>
          <a:noFill/>
          <a:ln/>
        </p:spPr>
        <p:txBody>
          <a:bodyPr wrap="square" lIns="0" tIns="0" rIns="0" bIns="0" rtlCol="0" anchor="t"/>
          <a:lstStyle/>
          <a:p>
            <a:pPr marL="0" indent="0">
              <a:buNone/>
            </a:pPr>
            <a:r>
              <a:rPr lang="en-US" sz="1100" dirty="0">
                <a:solidFill>
                  <a:schemeClr val="tx1"/>
                </a:solidFill>
              </a:rPr>
              <a:t>Pick a dataset, follow a teaching scenario, run your first federated analysis in half an hour.</a:t>
            </a:r>
            <a:endParaRPr lang="en-US" sz="1100" dirty="0"/>
          </a:p>
        </p:txBody>
      </p:sp>
      <p:sp>
        <p:nvSpPr>
          <p:cNvPr id="47"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48" name="Text 41"/>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350" b="1" dirty="0">
                <a:solidFill>
                  <a:schemeClr val="tx2"/>
                </a:solidFill>
              </a:rPr>
              <a:t>An open invitation. </a:t>
            </a:r>
            <a:r>
              <a:rPr lang="en-US" sz="1350" dirty="0">
                <a:solidFill>
                  <a:schemeClr val="tx1"/>
                </a:solidFill>
              </a:rPr>
              <a:t>Everyone in this room can be running an analysis on the Public MIP before the end of the week, with the same interface and the same guarantees as the eCREAM federation. Try it, and you will know what accredited access to the eCREAM data will feel like.</a:t>
            </a:r>
            <a:endParaRPr lang="en-US" sz="1350" dirty="0"/>
          </a:p>
        </p:txBody>
      </p:sp>
      <p:sp>
        <p:nvSpPr>
          <p:cNvPr id="49"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LAST WEEK IN HEIDELBERG</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Learning the platform takes an afternoon</a:t>
            </a:r>
            <a:endParaRPr lang="en-US" sz="3000" dirty="0"/>
          </a:p>
        </p:txBody>
      </p:sp>
      <p:sp>
        <p:nvSpPr>
          <p:cNvPr id="4" name="Text 2"/>
          <p:cNvSpPr txBox="1"/>
          <p:nvPr/>
        </p:nvSpPr>
        <p:spPr>
          <a:xfrm>
            <a:off x="548640" y="1737360"/>
            <a:ext cx="5120640" cy="548640"/>
          </a:xfrm>
          <a:prstGeom prst="rect">
            <a:avLst/>
          </a:prstGeom>
          <a:noFill/>
          <a:ln/>
        </p:spPr>
        <p:txBody>
          <a:bodyPr wrap="square" lIns="0" tIns="0" rIns="0" bIns="0" rtlCol="0" anchor="t"/>
          <a:lstStyle/>
          <a:p>
            <a:pPr marL="0" indent="0">
              <a:buNone/>
            </a:pPr>
            <a:r>
              <a:rPr lang="en-US" sz="1350" dirty="0">
                <a:solidFill>
                  <a:schemeClr val="tx1"/>
                </a:solidFill>
              </a:rPr>
              <a:t>EBRAINS hands-on training on MIP 9.2, built on the International Stroke Trial. Three guided sessions, each with expected results:</a:t>
            </a:r>
            <a:endParaRPr lang="en-US" sz="1350" dirty="0"/>
          </a:p>
        </p:txBody>
      </p:sp>
      <p:sp>
        <p:nvSpPr>
          <p:cNvPr id="5" name="icon circle"/>
          <p:cNvSpPr/>
          <p:nvPr/>
        </p:nvSpPr>
        <p:spPr>
          <a:xfrm>
            <a:off x="548640" y="2423160"/>
            <a:ext cx="566928" cy="566928"/>
          </a:xfrm>
          <a:prstGeom prst="ellipse">
            <a:avLst/>
          </a:prstGeom>
          <a:solidFill>
            <a:schemeClr val="accent6"/>
          </a:solidFill>
          <a:ln w="12700">
            <a:solidFill>
              <a:schemeClr val="accent6"/>
            </a:solidFill>
            <a:prstDash val="solid"/>
          </a:ln>
        </p:spPr>
        <p:txBody>
          <a:bodyPr/>
          <a:lstStyle/>
          <a:p>
            <a:endParaRPr lang="en-US"/>
          </a:p>
        </p:txBody>
      </p:sp>
      <p:pic>
        <p:nvPicPr>
          <p:cNvPr id="6" name="icon" descr="preencoded.png"/>
          <p:cNvPicPr>
            <a:picLocks noChangeAspect="1"/>
          </p:cNvPicPr>
          <p:nvPr/>
        </p:nvPicPr>
        <p:blipFill>
          <a:blip r:embed="rId3"/>
          <a:stretch>
            <a:fillRect/>
          </a:stretch>
        </p:blipFill>
        <p:spPr>
          <a:xfrm>
            <a:off x="684703" y="2559223"/>
            <a:ext cx="294803" cy="294803"/>
          </a:xfrm>
          <a:prstGeom prst="rect">
            <a:avLst/>
          </a:prstGeom>
        </p:spPr>
      </p:pic>
      <p:sp>
        <p:nvSpPr>
          <p:cNvPr id="7" name="Text 4"/>
          <p:cNvSpPr txBox="1"/>
          <p:nvPr/>
        </p:nvSpPr>
        <p:spPr>
          <a:xfrm>
            <a:off x="1280160" y="2386584"/>
            <a:ext cx="4389120" cy="310896"/>
          </a:xfrm>
          <a:prstGeom prst="rect">
            <a:avLst/>
          </a:prstGeom>
          <a:noFill/>
          <a:ln/>
        </p:spPr>
        <p:txBody>
          <a:bodyPr wrap="square" lIns="0" tIns="0" rIns="0" bIns="0" rtlCol="0" anchor="t"/>
          <a:lstStyle/>
          <a:p>
            <a:pPr marL="0" indent="0">
              <a:buNone/>
            </a:pPr>
            <a:r>
              <a:rPr lang="en-US" sz="1450" b="1" dirty="0">
                <a:solidFill>
                  <a:schemeClr val="tx2"/>
                </a:solidFill>
              </a:rPr>
              <a:t>Recognising a stroke: FAST</a:t>
            </a:r>
            <a:endParaRPr lang="en-US" sz="1450" dirty="0"/>
          </a:p>
        </p:txBody>
      </p:sp>
      <p:sp>
        <p:nvSpPr>
          <p:cNvPr id="8" name="Text 5"/>
          <p:cNvSpPr txBox="1"/>
          <p:nvPr/>
        </p:nvSpPr>
        <p:spPr>
          <a:xfrm>
            <a:off x="1280160" y="2697480"/>
            <a:ext cx="4389120" cy="731520"/>
          </a:xfrm>
          <a:prstGeom prst="rect">
            <a:avLst/>
          </a:prstGeom>
          <a:noFill/>
          <a:ln/>
        </p:spPr>
        <p:txBody>
          <a:bodyPr wrap="square" lIns="0" tIns="0" rIns="0" bIns="0" rtlCol="0" anchor="t"/>
          <a:lstStyle/>
          <a:p>
            <a:pPr marL="0" indent="0">
              <a:buNone/>
            </a:pPr>
            <a:r>
              <a:rPr lang="en-US" sz="1150" dirty="0">
                <a:solidFill>
                  <a:schemeClr val="tx1"/>
                </a:solidFill>
              </a:rPr>
              <a:t>40 minutes, filters and histograms only. Which strokes the FAST test would miss: 938, or 4.8%, mostly in the posterior circulation.</a:t>
            </a:r>
            <a:endParaRPr lang="en-US" sz="1150" dirty="0"/>
          </a:p>
        </p:txBody>
      </p:sp>
      <p:sp>
        <p:nvSpPr>
          <p:cNvPr id="9" name="icon circle"/>
          <p:cNvSpPr/>
          <p:nvPr/>
        </p:nvSpPr>
        <p:spPr>
          <a:xfrm>
            <a:off x="548640" y="3447288"/>
            <a:ext cx="566928" cy="566928"/>
          </a:xfrm>
          <a:prstGeom prst="ellipse">
            <a:avLst/>
          </a:prstGeom>
          <a:solidFill>
            <a:schemeClr val="accent6"/>
          </a:solidFill>
          <a:ln w="12700">
            <a:solidFill>
              <a:schemeClr val="accent6"/>
            </a:solidFill>
            <a:prstDash val="solid"/>
          </a:ln>
        </p:spPr>
        <p:txBody>
          <a:bodyPr/>
          <a:lstStyle/>
          <a:p>
            <a:endParaRPr lang="en-US"/>
          </a:p>
        </p:txBody>
      </p:sp>
      <p:pic>
        <p:nvPicPr>
          <p:cNvPr id="10" name="icon" descr="preencoded.png"/>
          <p:cNvPicPr>
            <a:picLocks noChangeAspect="1"/>
          </p:cNvPicPr>
          <p:nvPr/>
        </p:nvPicPr>
        <p:blipFill>
          <a:blip r:embed="rId4"/>
          <a:stretch>
            <a:fillRect/>
          </a:stretch>
        </p:blipFill>
        <p:spPr>
          <a:xfrm>
            <a:off x="684703" y="3583351"/>
            <a:ext cx="294803" cy="294803"/>
          </a:xfrm>
          <a:prstGeom prst="rect">
            <a:avLst/>
          </a:prstGeom>
        </p:spPr>
      </p:pic>
      <p:sp>
        <p:nvSpPr>
          <p:cNvPr id="11" name="Text 7"/>
          <p:cNvSpPr txBox="1"/>
          <p:nvPr/>
        </p:nvSpPr>
        <p:spPr>
          <a:xfrm>
            <a:off x="1280160" y="3410712"/>
            <a:ext cx="4389120" cy="310896"/>
          </a:xfrm>
          <a:prstGeom prst="rect">
            <a:avLst/>
          </a:prstGeom>
          <a:noFill/>
          <a:ln/>
        </p:spPr>
        <p:txBody>
          <a:bodyPr wrap="square" lIns="0" tIns="0" rIns="0" bIns="0" rtlCol="0" anchor="t"/>
          <a:lstStyle/>
          <a:p>
            <a:pPr marL="0" indent="0">
              <a:buNone/>
            </a:pPr>
            <a:r>
              <a:rPr lang="en-US" sz="1450" b="1" dirty="0">
                <a:solidFill>
                  <a:schemeClr val="tx2"/>
                </a:solidFill>
              </a:rPr>
              <a:t>Who survives a stroke?</a:t>
            </a:r>
            <a:endParaRPr lang="en-US" sz="1450" dirty="0"/>
          </a:p>
        </p:txBody>
      </p:sp>
      <p:sp>
        <p:nvSpPr>
          <p:cNvPr id="12" name="Text 8"/>
          <p:cNvSpPr txBox="1"/>
          <p:nvPr/>
        </p:nvSpPr>
        <p:spPr>
          <a:xfrm>
            <a:off x="1280160" y="3721608"/>
            <a:ext cx="4389120" cy="731520"/>
          </a:xfrm>
          <a:prstGeom prst="rect">
            <a:avLst/>
          </a:prstGeom>
          <a:noFill/>
          <a:ln/>
        </p:spPr>
        <p:txBody>
          <a:bodyPr wrap="square" lIns="0" tIns="0" rIns="0" bIns="0" rtlCol="0" anchor="t"/>
          <a:lstStyle/>
          <a:p>
            <a:pPr marL="0" indent="0">
              <a:buNone/>
            </a:pPr>
            <a:r>
              <a:rPr lang="en-US" sz="1150" dirty="0">
                <a:solidFill>
                  <a:schemeClr val="tx1"/>
                </a:solidFill>
              </a:rPr>
              <a:t>30 minutes, one Cox model. Age, not sex, explains the women's excess deaths: the lesson of confounding in one output.</a:t>
            </a:r>
            <a:endParaRPr lang="en-US" sz="1150" dirty="0"/>
          </a:p>
        </p:txBody>
      </p:sp>
      <p:sp>
        <p:nvSpPr>
          <p:cNvPr id="13" name="icon circle"/>
          <p:cNvSpPr/>
          <p:nvPr/>
        </p:nvSpPr>
        <p:spPr>
          <a:xfrm>
            <a:off x="548640" y="4471416"/>
            <a:ext cx="566928" cy="566928"/>
          </a:xfrm>
          <a:prstGeom prst="ellipse">
            <a:avLst/>
          </a:prstGeom>
          <a:solidFill>
            <a:schemeClr val="accent6"/>
          </a:solidFill>
          <a:ln w="12700">
            <a:solidFill>
              <a:schemeClr val="accent6"/>
            </a:solidFill>
            <a:prstDash val="solid"/>
          </a:ln>
        </p:spPr>
        <p:txBody>
          <a:bodyPr/>
          <a:lstStyle/>
          <a:p>
            <a:endParaRPr lang="en-US"/>
          </a:p>
        </p:txBody>
      </p:sp>
      <p:pic>
        <p:nvPicPr>
          <p:cNvPr id="14" name="icon" descr="preencoded.png"/>
          <p:cNvPicPr>
            <a:picLocks noChangeAspect="1"/>
          </p:cNvPicPr>
          <p:nvPr/>
        </p:nvPicPr>
        <p:blipFill>
          <a:blip r:embed="rId5"/>
          <a:stretch>
            <a:fillRect/>
          </a:stretch>
        </p:blipFill>
        <p:spPr>
          <a:xfrm>
            <a:off x="684703" y="4607479"/>
            <a:ext cx="294803" cy="294803"/>
          </a:xfrm>
          <a:prstGeom prst="rect">
            <a:avLst/>
          </a:prstGeom>
        </p:spPr>
      </p:pic>
      <p:sp>
        <p:nvSpPr>
          <p:cNvPr id="15" name="Text 10"/>
          <p:cNvSpPr txBox="1"/>
          <p:nvPr/>
        </p:nvSpPr>
        <p:spPr>
          <a:xfrm>
            <a:off x="1280160" y="4434840"/>
            <a:ext cx="4389120" cy="310896"/>
          </a:xfrm>
          <a:prstGeom prst="rect">
            <a:avLst/>
          </a:prstGeom>
          <a:noFill/>
          <a:ln/>
        </p:spPr>
        <p:txBody>
          <a:bodyPr wrap="square" lIns="0" tIns="0" rIns="0" bIns="0" rtlCol="0" anchor="t"/>
          <a:lstStyle/>
          <a:p>
            <a:pPr marL="0" indent="0">
              <a:buNone/>
            </a:pPr>
            <a:r>
              <a:rPr lang="en-US" sz="1450" b="1" dirty="0">
                <a:solidFill>
                  <a:schemeClr val="tx2"/>
                </a:solidFill>
              </a:rPr>
              <a:t>Bleed or clot?</a:t>
            </a:r>
            <a:endParaRPr lang="en-US" sz="1450" dirty="0"/>
          </a:p>
        </p:txBody>
      </p:sp>
      <p:sp>
        <p:nvSpPr>
          <p:cNvPr id="16" name="Text 11"/>
          <p:cNvSpPr txBox="1"/>
          <p:nvPr/>
        </p:nvSpPr>
        <p:spPr>
          <a:xfrm>
            <a:off x="1280160" y="4745736"/>
            <a:ext cx="4389120" cy="731520"/>
          </a:xfrm>
          <a:prstGeom prst="rect">
            <a:avLst/>
          </a:prstGeom>
          <a:noFill/>
          <a:ln/>
        </p:spPr>
        <p:txBody>
          <a:bodyPr wrap="square" lIns="0" tIns="0" rIns="0" bIns="0" rtlCol="0" anchor="t"/>
          <a:lstStyle/>
          <a:p>
            <a:pPr marL="0" indent="0">
              <a:buNone/>
            </a:pPr>
            <a:r>
              <a:rPr lang="en-US" sz="1150" dirty="0">
                <a:solidFill>
                  <a:schemeClr val="tx1"/>
                </a:solidFill>
              </a:rPr>
              <a:t>One logistic regression, then a cross-validated ROC curve. The bedside cannot replace the brain scan, and the model says so honestly.</a:t>
            </a:r>
            <a:endParaRPr lang="en-US" sz="1150" dirty="0"/>
          </a:p>
        </p:txBody>
      </p:sp>
      <p:pic>
        <p:nvPicPr>
          <p:cNvPr id="17" name="mip 9.2 studio" descr="/home/claude/kosice/img/01_data_exploration.jpg"/>
          <p:cNvPicPr>
            <a:picLocks noChangeAspect="1"/>
          </p:cNvPicPr>
          <p:nvPr/>
        </p:nvPicPr>
        <p:blipFill>
          <a:blip r:embed="rId6"/>
          <a:stretch>
            <a:fillRect/>
          </a:stretch>
        </p:blipFill>
        <p:spPr>
          <a:xfrm>
            <a:off x="5989320" y="1737360"/>
            <a:ext cx="5669280" cy="2827097"/>
          </a:xfrm>
          <a:prstGeom prst="rect">
            <a:avLst/>
          </a:prstGeom>
        </p:spPr>
      </p:pic>
      <p:pic>
        <p:nvPicPr>
          <p:cNvPr id="18" name="roc" descr="/home/claude/kosice/img/roc_only_crop.jpg"/>
          <p:cNvPicPr>
            <a:picLocks noChangeAspect="1"/>
          </p:cNvPicPr>
          <p:nvPr/>
        </p:nvPicPr>
        <p:blipFill>
          <a:blip r:embed="rId7"/>
          <a:stretch>
            <a:fillRect/>
          </a:stretch>
        </p:blipFill>
        <p:spPr>
          <a:xfrm>
            <a:off x="5989320" y="4617720"/>
            <a:ext cx="1600200" cy="852055"/>
          </a:xfrm>
          <a:prstGeom prst="rect">
            <a:avLst/>
          </a:prstGeom>
        </p:spPr>
      </p:pic>
      <p:sp>
        <p:nvSpPr>
          <p:cNvPr id="19" name="Text 12"/>
          <p:cNvSpPr txBox="1"/>
          <p:nvPr/>
        </p:nvSpPr>
        <p:spPr>
          <a:xfrm>
            <a:off x="7726680" y="4590288"/>
            <a:ext cx="3931920" cy="868680"/>
          </a:xfrm>
          <a:prstGeom prst="rect">
            <a:avLst/>
          </a:prstGeom>
          <a:noFill/>
          <a:ln/>
        </p:spPr>
        <p:txBody>
          <a:bodyPr wrap="square" lIns="0" tIns="0" rIns="0" bIns="0" rtlCol="0" anchor="t"/>
          <a:lstStyle/>
          <a:p>
            <a:pPr marL="0" indent="0">
              <a:buNone/>
            </a:pPr>
            <a:r>
              <a:rPr lang="en-US" sz="1100" dirty="0">
                <a:solidFill>
                  <a:schemeClr val="tx1"/>
                </a:solidFill>
              </a:rPr>
              <a:t>MIP 9.2, the version you will use: four steps from data to result, in the browser or in a notebook. The screenshot is the stroke trial on the Public MIP.</a:t>
            </a:r>
            <a:endParaRPr lang="en-US" sz="1100" dirty="0"/>
          </a:p>
        </p:txBody>
      </p:sp>
      <p:sp>
        <p:nvSpPr>
          <p:cNvPr id="20"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21" name="Text 14"/>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400" b="1" dirty="0">
                <a:solidFill>
                  <a:schemeClr val="tx2"/>
                </a:solidFill>
              </a:rPr>
              <a:t>If a mixed audience learns it in an afternoon, so will an ED researcher. </a:t>
            </a:r>
            <a:r>
              <a:rPr lang="en-US" sz="1400" dirty="0">
                <a:solidFill>
                  <a:schemeClr val="tx1"/>
                </a:solidFill>
              </a:rPr>
              <a:t>The same material, with eCREAM's own data, is the onboarding of the UC1 analysts.</a:t>
            </a:r>
            <a:endParaRPr lang="en-US" sz="1400" dirty="0"/>
          </a:p>
        </p:txBody>
      </p:sp>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POINT AND CLICK, OR CODE</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Click through it or script it: the same engine answers</a:t>
            </a:r>
            <a:endParaRPr lang="en-US" sz="3000" dirty="0"/>
          </a:p>
        </p:txBody>
      </p:sp>
      <p:sp>
        <p:nvSpPr>
          <p:cNvPr id="4" name="card"/>
          <p:cNvSpPr/>
          <p:nvPr/>
        </p:nvSpPr>
        <p:spPr>
          <a:xfrm>
            <a:off x="548640" y="1737360"/>
            <a:ext cx="5440680" cy="3017520"/>
          </a:xfrm>
          <a:prstGeom prst="roundRect">
            <a:avLst>
              <a:gd name="adj" fmla="val 2424"/>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5" name="icon circle"/>
          <p:cNvSpPr/>
          <p:nvPr/>
        </p:nvSpPr>
        <p:spPr>
          <a:xfrm>
            <a:off x="777240" y="1938528"/>
            <a:ext cx="603504" cy="603504"/>
          </a:xfrm>
          <a:prstGeom prst="ellipse">
            <a:avLst/>
          </a:prstGeom>
          <a:solidFill>
            <a:schemeClr val="bg1"/>
          </a:solidFill>
          <a:ln w="12700">
            <a:solidFill>
              <a:schemeClr val="bg1"/>
            </a:solidFill>
            <a:prstDash val="solid"/>
          </a:ln>
        </p:spPr>
        <p:txBody>
          <a:bodyPr/>
          <a:lstStyle/>
          <a:p>
            <a:endParaRPr lang="en-US"/>
          </a:p>
        </p:txBody>
      </p:sp>
      <p:pic>
        <p:nvPicPr>
          <p:cNvPr id="6" name="icon" descr="preencoded.png"/>
          <p:cNvPicPr>
            <a:picLocks noChangeAspect="1"/>
          </p:cNvPicPr>
          <p:nvPr/>
        </p:nvPicPr>
        <p:blipFill>
          <a:blip r:embed="rId3"/>
          <a:stretch>
            <a:fillRect/>
          </a:stretch>
        </p:blipFill>
        <p:spPr>
          <a:xfrm>
            <a:off x="922081" y="2083369"/>
            <a:ext cx="313822" cy="313822"/>
          </a:xfrm>
          <a:prstGeom prst="rect">
            <a:avLst/>
          </a:prstGeom>
        </p:spPr>
      </p:pic>
      <p:sp>
        <p:nvSpPr>
          <p:cNvPr id="7" name="Text 4"/>
          <p:cNvSpPr txBox="1"/>
          <p:nvPr/>
        </p:nvSpPr>
        <p:spPr>
          <a:xfrm>
            <a:off x="1554480" y="1965960"/>
            <a:ext cx="4206240" cy="320040"/>
          </a:xfrm>
          <a:prstGeom prst="rect">
            <a:avLst/>
          </a:prstGeom>
          <a:noFill/>
          <a:ln/>
        </p:spPr>
        <p:txBody>
          <a:bodyPr wrap="square" lIns="0" tIns="0" rIns="0" bIns="0" rtlCol="0" anchor="ctr"/>
          <a:lstStyle/>
          <a:p>
            <a:pPr marL="0" indent="0">
              <a:buNone/>
            </a:pPr>
            <a:r>
              <a:rPr lang="en-US" sz="1700" b="1" dirty="0">
                <a:solidFill>
                  <a:schemeClr val="tx2"/>
                </a:solidFill>
              </a:rPr>
              <a:t>The web interface</a:t>
            </a:r>
            <a:endParaRPr lang="en-US" sz="1700" dirty="0"/>
          </a:p>
        </p:txBody>
      </p:sp>
      <p:sp>
        <p:nvSpPr>
          <p:cNvPr id="8" name="Text 5"/>
          <p:cNvSpPr txBox="1"/>
          <p:nvPr/>
        </p:nvSpPr>
        <p:spPr>
          <a:xfrm>
            <a:off x="1554480" y="2286000"/>
            <a:ext cx="4206240" cy="274320"/>
          </a:xfrm>
          <a:prstGeom prst="rect">
            <a:avLst/>
          </a:prstGeom>
          <a:noFill/>
          <a:ln/>
        </p:spPr>
        <p:txBody>
          <a:bodyPr wrap="square" lIns="0" tIns="0" rIns="0" bIns="0" rtlCol="0" anchor="t"/>
          <a:lstStyle/>
          <a:p>
            <a:pPr marL="0" indent="0">
              <a:buNone/>
            </a:pPr>
            <a:r>
              <a:rPr lang="en-US" sz="1100" dirty="0">
                <a:solidFill>
                  <a:schemeClr val="accent5"/>
                </a:solidFill>
              </a:rPr>
              <a:t>for clinicians and most users; no code, nothing to install</a:t>
            </a:r>
            <a:endParaRPr lang="en-US" sz="1100" dirty="0"/>
          </a:p>
        </p:txBody>
      </p:sp>
      <p:pic>
        <p:nvPicPr>
          <p:cNvPr id="9" name="web interface" descr="/home/claude/kosice/img/01_data_exploration.jpg"/>
          <p:cNvPicPr>
            <a:picLocks noChangeAspect="1"/>
          </p:cNvPicPr>
          <p:nvPr/>
        </p:nvPicPr>
        <p:blipFill>
          <a:blip r:embed="rId4"/>
          <a:stretch>
            <a:fillRect/>
          </a:stretch>
        </p:blipFill>
        <p:spPr>
          <a:xfrm>
            <a:off x="777240" y="2697480"/>
            <a:ext cx="2926080" cy="1459147"/>
          </a:xfrm>
          <a:prstGeom prst="rect">
            <a:avLst/>
          </a:prstGeom>
        </p:spPr>
      </p:pic>
      <p:sp>
        <p:nvSpPr>
          <p:cNvPr id="10" name="Text 6"/>
          <p:cNvSpPr txBox="1"/>
          <p:nvPr/>
        </p:nvSpPr>
        <p:spPr>
          <a:xfrm>
            <a:off x="777240" y="4206240"/>
            <a:ext cx="2926080" cy="274320"/>
          </a:xfrm>
          <a:prstGeom prst="rect">
            <a:avLst/>
          </a:prstGeom>
          <a:noFill/>
          <a:ln/>
        </p:spPr>
        <p:txBody>
          <a:bodyPr wrap="square" lIns="0" tIns="0" rIns="0" bIns="0" rtlCol="0" anchor="t"/>
          <a:lstStyle/>
          <a:p>
            <a:pPr marL="0" indent="0">
              <a:buNone/>
            </a:pPr>
            <a:r>
              <a:rPr lang="en-US" sz="900" i="1" dirty="0">
                <a:solidFill>
                  <a:schemeClr val="accent5"/>
                </a:solidFill>
              </a:rPr>
              <a:t>MIP 9.2, step 1 of 4: data exploration</a:t>
            </a:r>
            <a:endParaRPr lang="en-US" sz="900" dirty="0"/>
          </a:p>
        </p:txBody>
      </p:sp>
      <p:sp>
        <p:nvSpPr>
          <p:cNvPr id="11" name="Text 7"/>
          <p:cNvSpPr txBox="1"/>
          <p:nvPr/>
        </p:nvSpPr>
        <p:spPr>
          <a:xfrm>
            <a:off x="3840480" y="2697480"/>
            <a:ext cx="2011680" cy="2011680"/>
          </a:xfrm>
          <a:prstGeom prst="rect">
            <a:avLst/>
          </a:prstGeom>
          <a:noFill/>
          <a:ln/>
        </p:spPr>
        <p:txBody>
          <a:bodyPr wrap="square" lIns="0" tIns="0" rIns="0" bIns="0" rtlCol="0" anchor="t"/>
          <a:lstStyle/>
          <a:p>
            <a:pPr marL="0" indent="0">
              <a:buNone/>
            </a:pPr>
            <a:r>
              <a:rPr lang="en-US" sz="1100" b="1" dirty="0">
                <a:solidFill>
                  <a:schemeClr val="tx2"/>
                </a:solidFill>
              </a:rPr>
              <a:t>Four steps: </a:t>
            </a:r>
            <a:r>
              <a:rPr lang="en-US" sz="1100" dirty="0">
                <a:solidFill>
                  <a:schemeClr val="tx1"/>
                </a:solidFill>
              </a:rPr>
              <a:t>data exploration, data handling, algorithm selection, results.
</a:t>
            </a:r>
            <a:r>
              <a:rPr lang="en-US" sz="1100" b="1" dirty="0">
                <a:solidFill>
                  <a:schemeClr val="tx2"/>
                </a:solidFill>
              </a:rPr>
              <a:t>Every run </a:t>
            </a:r>
            <a:r>
              <a:rPr lang="en-US" sz="1100" dirty="0">
                <a:solidFill>
                  <a:schemeClr val="tx1"/>
                </a:solidFill>
              </a:rPr>
              <a:t>is a saved experiment: re-opened, edited, shared.
</a:t>
            </a:r>
            <a:r>
              <a:rPr lang="en-US" sz="1100" b="1" dirty="0">
                <a:solidFill>
                  <a:schemeClr val="tx2"/>
                </a:solidFill>
              </a:rPr>
              <a:t>The demo </a:t>
            </a:r>
            <a:r>
              <a:rPr lang="en-US" sz="1100" dirty="0">
                <a:solidFill>
                  <a:schemeClr val="tx1"/>
                </a:solidFill>
              </a:rPr>
              <a:t>you just saw.</a:t>
            </a:r>
            <a:endParaRPr lang="en-US" sz="1100" dirty="0"/>
          </a:p>
        </p:txBody>
      </p:sp>
      <p:sp>
        <p:nvSpPr>
          <p:cNvPr id="12" name="card"/>
          <p:cNvSpPr/>
          <p:nvPr/>
        </p:nvSpPr>
        <p:spPr>
          <a:xfrm>
            <a:off x="6217920" y="1737360"/>
            <a:ext cx="5440680" cy="3017520"/>
          </a:xfrm>
          <a:prstGeom prst="roundRect">
            <a:avLst>
              <a:gd name="adj" fmla="val 2424"/>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3" name="icon circle"/>
          <p:cNvSpPr/>
          <p:nvPr/>
        </p:nvSpPr>
        <p:spPr>
          <a:xfrm>
            <a:off x="6446520" y="1938528"/>
            <a:ext cx="603504" cy="603504"/>
          </a:xfrm>
          <a:prstGeom prst="ellipse">
            <a:avLst/>
          </a:prstGeom>
          <a:solidFill>
            <a:schemeClr val="bg1"/>
          </a:solidFill>
          <a:ln w="12700">
            <a:solidFill>
              <a:schemeClr val="bg1"/>
            </a:solidFill>
            <a:prstDash val="solid"/>
          </a:ln>
        </p:spPr>
        <p:txBody>
          <a:bodyPr/>
          <a:lstStyle/>
          <a:p>
            <a:endParaRPr lang="en-US"/>
          </a:p>
        </p:txBody>
      </p:sp>
      <p:pic>
        <p:nvPicPr>
          <p:cNvPr id="14" name="icon" descr="preencoded.png"/>
          <p:cNvPicPr>
            <a:picLocks noChangeAspect="1"/>
          </p:cNvPicPr>
          <p:nvPr/>
        </p:nvPicPr>
        <p:blipFill>
          <a:blip r:embed="rId5"/>
          <a:stretch>
            <a:fillRect/>
          </a:stretch>
        </p:blipFill>
        <p:spPr>
          <a:xfrm>
            <a:off x="6591361" y="2083369"/>
            <a:ext cx="313822" cy="313822"/>
          </a:xfrm>
          <a:prstGeom prst="rect">
            <a:avLst/>
          </a:prstGeom>
        </p:spPr>
      </p:pic>
      <p:sp>
        <p:nvSpPr>
          <p:cNvPr id="15" name="Text 10"/>
          <p:cNvSpPr txBox="1"/>
          <p:nvPr/>
        </p:nvSpPr>
        <p:spPr>
          <a:xfrm>
            <a:off x="7223760" y="1965960"/>
            <a:ext cx="4206240" cy="320040"/>
          </a:xfrm>
          <a:prstGeom prst="rect">
            <a:avLst/>
          </a:prstGeom>
          <a:noFill/>
          <a:ln/>
        </p:spPr>
        <p:txBody>
          <a:bodyPr wrap="square" lIns="0" tIns="0" rIns="0" bIns="0" rtlCol="0" anchor="ctr"/>
          <a:lstStyle/>
          <a:p>
            <a:pPr marL="0" indent="0">
              <a:buNone/>
            </a:pPr>
            <a:r>
              <a:rPr lang="en-US" sz="1700" b="1" dirty="0">
                <a:solidFill>
                  <a:schemeClr val="tx2"/>
                </a:solidFill>
              </a:rPr>
              <a:t>The Jupyter notebook, since MIP 9.2</a:t>
            </a:r>
            <a:endParaRPr lang="en-US" sz="1700" dirty="0"/>
          </a:p>
        </p:txBody>
      </p:sp>
      <p:sp>
        <p:nvSpPr>
          <p:cNvPr id="16" name="Text 11"/>
          <p:cNvSpPr txBox="1"/>
          <p:nvPr/>
        </p:nvSpPr>
        <p:spPr>
          <a:xfrm>
            <a:off x="7223760" y="2286000"/>
            <a:ext cx="4206240" cy="274320"/>
          </a:xfrm>
          <a:prstGeom prst="rect">
            <a:avLst/>
          </a:prstGeom>
          <a:noFill/>
          <a:ln/>
        </p:spPr>
        <p:txBody>
          <a:bodyPr wrap="square" lIns="0" tIns="0" rIns="0" bIns="0" rtlCol="0" anchor="t"/>
          <a:lstStyle/>
          <a:p>
            <a:pPr marL="0" indent="0">
              <a:buNone/>
            </a:pPr>
            <a:r>
              <a:rPr lang="en-US" sz="1100" dirty="0">
                <a:solidFill>
                  <a:schemeClr val="accent5"/>
                </a:solidFill>
              </a:rPr>
              <a:t>for analysts, and for PIs with the AI assistant</a:t>
            </a:r>
            <a:endParaRPr lang="en-US" sz="1100" dirty="0"/>
          </a:p>
        </p:txBody>
      </p:sp>
      <p:sp>
        <p:nvSpPr>
          <p:cNvPr id="17" name="card"/>
          <p:cNvSpPr/>
          <p:nvPr/>
        </p:nvSpPr>
        <p:spPr>
          <a:xfrm>
            <a:off x="6446520" y="2697480"/>
            <a:ext cx="3154680" cy="1965960"/>
          </a:xfrm>
          <a:prstGeom prst="roundRect">
            <a:avLst>
              <a:gd name="adj" fmla="val 2791"/>
            </a:avLst>
          </a:prstGeom>
          <a:solidFill>
            <a:schemeClr val="tx1">
              <a:lumMod val="75000"/>
              <a:lumOff val="25000"/>
            </a:schemeClr>
          </a:solidFill>
          <a:ln w="9525">
            <a:solidFill>
              <a:srgbClr val="1B2340"/>
            </a:solidFill>
            <a:prstDash val="solid"/>
          </a:ln>
        </p:spPr>
        <p:txBody>
          <a:bodyPr/>
          <a:lstStyle/>
          <a:p>
            <a:endParaRPr lang="en-US"/>
          </a:p>
        </p:txBody>
      </p:sp>
      <p:sp>
        <p:nvSpPr>
          <p:cNvPr id="18" name="Text 13"/>
          <p:cNvSpPr txBox="1"/>
          <p:nvPr/>
        </p:nvSpPr>
        <p:spPr>
          <a:xfrm>
            <a:off x="6565392" y="2788920"/>
            <a:ext cx="2999232" cy="1828800"/>
          </a:xfrm>
          <a:prstGeom prst="rect">
            <a:avLst/>
          </a:prstGeom>
          <a:noFill/>
          <a:ln/>
        </p:spPr>
        <p:txBody>
          <a:bodyPr wrap="square" lIns="0" tIns="0" rIns="0" bIns="0" rtlCol="0" anchor="t"/>
          <a:lstStyle/>
          <a:p>
            <a:pPr marL="0" indent="0">
              <a:buNone/>
            </a:pPr>
            <a:r>
              <a:rPr lang="en-US" sz="800" dirty="0">
                <a:solidFill>
                  <a:srgbClr val="E9ECF9"/>
                </a:solidFill>
                <a:latin typeface="Courier New" pitchFamily="34" charset="0"/>
                <a:ea typeface="Courier New" pitchFamily="34" charset="-122"/>
                <a:cs typeface="Courier New" pitchFamily="34" charset="-120"/>
              </a:rPr>
              <a:t>import mip</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client = mip.Client.from_env()</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dm = client.catalog().data_model("UC1")</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delay = dm.variables["Door to doctor"]</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tloc = dm.datasets["TLOC5K"]</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dysp = dm.datasets["DYSP5K"]</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aset = dm.select(datasets=[tloc, dysp],</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        variables=[delay, sex, age])</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pipe = mip.Pipeline(analysis_set=aset,</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        handle_missing=drop)</a:t>
            </a:r>
            <a:endParaRPr lang="en-US" sz="800" dirty="0"/>
          </a:p>
          <a:p>
            <a:pPr marL="0" indent="0">
              <a:buNone/>
            </a:pPr>
            <a:r>
              <a:rPr lang="en-US" sz="800" dirty="0">
                <a:solidFill>
                  <a:srgbClr val="E9ECF9"/>
                </a:solidFill>
                <a:latin typeface="Courier New" pitchFamily="34" charset="0"/>
                <a:ea typeface="Courier New" pitchFamily="34" charset="-122"/>
                <a:cs typeface="Courier New" pitchFamily="34" charset="-120"/>
              </a:rPr>
              <a:t>pipe.describe()</a:t>
            </a:r>
            <a:endParaRPr lang="en-US" sz="800" dirty="0"/>
          </a:p>
          <a:p>
            <a:pPr marL="0" indent="0">
              <a:buNone/>
            </a:pPr>
            <a:r>
              <a:rPr lang="en-US" sz="800" dirty="0">
                <a:solidFill>
                  <a:srgbClr val="9FE2C0"/>
                </a:solidFill>
                <a:latin typeface="Courier New" pitchFamily="34" charset="0"/>
                <a:ea typeface="Courier New" pitchFamily="34" charset="-122"/>
                <a:cs typeface="Courier New" pitchFamily="34" charset="-120"/>
              </a:rPr>
              <a:t>pipe.t_test(variable=delay, group_by=dataset)</a:t>
            </a:r>
            <a:endParaRPr lang="en-US" sz="800" dirty="0"/>
          </a:p>
        </p:txBody>
      </p:sp>
      <p:sp>
        <p:nvSpPr>
          <p:cNvPr id="19" name="Text 14"/>
          <p:cNvSpPr txBox="1"/>
          <p:nvPr/>
        </p:nvSpPr>
        <p:spPr>
          <a:xfrm>
            <a:off x="9738360" y="2697480"/>
            <a:ext cx="1783080" cy="2011680"/>
          </a:xfrm>
          <a:prstGeom prst="rect">
            <a:avLst/>
          </a:prstGeom>
          <a:noFill/>
          <a:ln/>
        </p:spPr>
        <p:txBody>
          <a:bodyPr wrap="square" lIns="0" tIns="0" rIns="0" bIns="0" rtlCol="0" anchor="t"/>
          <a:lstStyle/>
          <a:p>
            <a:pPr marL="0" indent="0">
              <a:buNone/>
            </a:pPr>
            <a:r>
              <a:rPr lang="en-US" sz="1050" b="1" dirty="0">
                <a:solidFill>
                  <a:schemeClr val="tx2"/>
                </a:solidFill>
              </a:rPr>
              <a:t>Same calls, </a:t>
            </a:r>
            <a:r>
              <a:rPr lang="en-US" sz="1050" dirty="0">
                <a:solidFill>
                  <a:schemeClr val="tx1"/>
                </a:solidFill>
              </a:rPr>
              <a:t>same engine: describe, histograms, tests, regressions, pipelines.
</a:t>
            </a:r>
            <a:r>
              <a:rPr lang="en-US" sz="1050" b="1" dirty="0">
                <a:solidFill>
                  <a:schemeClr val="tx2"/>
                </a:solidFill>
              </a:rPr>
              <a:t>Same answers: </a:t>
            </a:r>
            <a:r>
              <a:rPr lang="en-US" sz="1050" dirty="0">
                <a:solidFill>
                  <a:schemeClr val="tx1"/>
                </a:solidFill>
              </a:rPr>
              <a:t>the notebook talks to the platform, never to a node; it receives statistics, nothing more.
</a:t>
            </a:r>
            <a:r>
              <a:rPr lang="en-US" sz="1050" b="1" dirty="0">
                <a:solidFill>
                  <a:schemeClr val="tx2"/>
                </a:solidFill>
              </a:rPr>
              <a:t>Reproducible </a:t>
            </a:r>
            <a:r>
              <a:rPr lang="en-US" sz="1050" dirty="0">
                <a:solidFill>
                  <a:schemeClr val="tx1"/>
                </a:solidFill>
              </a:rPr>
              <a:t>scripts for the UC1 analyses.</a:t>
            </a:r>
            <a:endParaRPr lang="en-US" sz="1050" dirty="0"/>
          </a:p>
        </p:txBody>
      </p:sp>
      <p:sp>
        <p:nvSpPr>
          <p:cNvPr id="20" name="card"/>
          <p:cNvSpPr/>
          <p:nvPr/>
        </p:nvSpPr>
        <p:spPr>
          <a:xfrm>
            <a:off x="548640" y="4864608"/>
            <a:ext cx="11109960" cy="640080"/>
          </a:xfrm>
          <a:prstGeom prst="roundRect">
            <a:avLst>
              <a:gd name="adj" fmla="val 11429"/>
            </a:avLst>
          </a:prstGeom>
          <a:solidFill>
            <a:schemeClr val="bg1"/>
          </a:solidFill>
          <a:ln w="12700">
            <a:solidFill>
              <a:schemeClr val="accent3"/>
            </a:solidFill>
            <a:prstDash val="solid"/>
          </a:ln>
        </p:spPr>
        <p:txBody>
          <a:bodyPr/>
          <a:lstStyle/>
          <a:p>
            <a:endParaRPr lang="en-US"/>
          </a:p>
        </p:txBody>
      </p:sp>
      <p:pic>
        <p:nvPicPr>
          <p:cNvPr id="21" name="ai icon" descr="preencoded.png"/>
          <p:cNvPicPr>
            <a:picLocks noChangeAspect="1"/>
          </p:cNvPicPr>
          <p:nvPr/>
        </p:nvPicPr>
        <p:blipFill>
          <a:blip r:embed="rId6"/>
          <a:stretch>
            <a:fillRect/>
          </a:stretch>
        </p:blipFill>
        <p:spPr>
          <a:xfrm>
            <a:off x="731520" y="5029200"/>
            <a:ext cx="310896" cy="310896"/>
          </a:xfrm>
          <a:prstGeom prst="rect">
            <a:avLst/>
          </a:prstGeom>
        </p:spPr>
      </p:pic>
      <p:sp>
        <p:nvSpPr>
          <p:cNvPr id="22" name="chip"/>
          <p:cNvSpPr/>
          <p:nvPr/>
        </p:nvSpPr>
        <p:spPr>
          <a:xfrm>
            <a:off x="1188720" y="5047488"/>
            <a:ext cx="1463040" cy="274320"/>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23" name="Text 17"/>
          <p:cNvSpPr txBox="1"/>
          <p:nvPr/>
        </p:nvSpPr>
        <p:spPr>
          <a:xfrm>
            <a:off x="1188720" y="5047488"/>
            <a:ext cx="1463040" cy="274320"/>
          </a:xfrm>
          <a:prstGeom prst="rect">
            <a:avLst/>
          </a:prstGeom>
          <a:noFill/>
          <a:ln/>
        </p:spPr>
        <p:txBody>
          <a:bodyPr wrap="square" lIns="0" tIns="0" rIns="0" bIns="0" rtlCol="0" anchor="ctr"/>
          <a:lstStyle/>
          <a:p>
            <a:pPr marL="0" indent="0" algn="ctr">
              <a:buNone/>
            </a:pPr>
            <a:r>
              <a:rPr lang="en-US" sz="900" b="1" kern="0" spc="100" dirty="0">
                <a:solidFill>
                  <a:schemeClr val="bg1"/>
                </a:solidFill>
              </a:rPr>
              <a:t>AVAILABLE IN 9.2</a:t>
            </a:r>
            <a:endParaRPr lang="en-US" sz="900" dirty="0"/>
          </a:p>
        </p:txBody>
      </p:sp>
      <p:sp>
        <p:nvSpPr>
          <p:cNvPr id="24" name="Text 18"/>
          <p:cNvSpPr txBox="1"/>
          <p:nvPr/>
        </p:nvSpPr>
        <p:spPr>
          <a:xfrm>
            <a:off x="2788920" y="4864608"/>
            <a:ext cx="8732520" cy="640080"/>
          </a:xfrm>
          <a:prstGeom prst="rect">
            <a:avLst/>
          </a:prstGeom>
          <a:noFill/>
          <a:ln/>
        </p:spPr>
        <p:txBody>
          <a:bodyPr wrap="square" lIns="0" tIns="0" rIns="0" bIns="0" rtlCol="0" anchor="ctr"/>
          <a:lstStyle/>
          <a:p>
            <a:pPr marL="0" indent="0">
              <a:buNone/>
            </a:pPr>
            <a:r>
              <a:rPr lang="en-US" sz="1000" b="1" dirty="0">
                <a:solidFill>
                  <a:schemeClr val="tx2"/>
                </a:solidFill>
              </a:rPr>
              <a:t>AI LLM assistance in the notebook: </a:t>
            </a:r>
            <a:r>
              <a:rPr lang="en-US" sz="1000" dirty="0">
                <a:solidFill>
                  <a:schemeClr val="tx1"/>
                </a:solidFill>
              </a:rPr>
              <a:t>a PI states the analysis protocol in plain medical language; the assistant writes the Python and runs it on the platform, federated results included. Vibe coding for the UC1 analyses, with an open-source model today and more options to come. It works through the notebook, so it gets exactly what the user gets: statistics, never data.</a:t>
            </a:r>
            <a:endParaRPr lang="en-US" sz="1000" dirty="0"/>
          </a:p>
        </p:txBody>
      </p:sp>
      <p:sp>
        <p:nvSpPr>
          <p:cNvPr id="25"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26" name="Text 20"/>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350" b="1" dirty="0">
                <a:solidFill>
                  <a:schemeClr val="tx2"/>
                </a:solidFill>
              </a:rPr>
              <a:t>Same governance, same guarantees, whichever way you work. </a:t>
            </a:r>
            <a:r>
              <a:rPr lang="en-US" sz="1350" dirty="0">
                <a:solidFill>
                  <a:schemeClr val="tx1"/>
                </a:solidFill>
              </a:rPr>
              <a:t>The notebook adds reproducibility and flexibility for the UC1 analysts; the AI assistant adds speed and reach, not access.</a:t>
            </a:r>
            <a:endParaRPr lang="en-US" sz="1350" dirty="0"/>
          </a:p>
        </p:txBody>
      </p:sp>
      <p:sp>
        <p:nvSpPr>
          <p:cNvPr id="27"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FOR THE NODE DECISION  ·  WHERE A PARTNER'S DATA WOULD SIT</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Two ways to join the federation</a:t>
            </a:r>
            <a:endParaRPr lang="en-US" sz="3000" dirty="0"/>
          </a:p>
        </p:txBody>
      </p:sp>
      <p:sp>
        <p:nvSpPr>
          <p:cNvPr id="4" name="hub"/>
          <p:cNvSpPr/>
          <p:nvPr/>
        </p:nvSpPr>
        <p:spPr>
          <a:xfrm>
            <a:off x="4343400" y="1691640"/>
            <a:ext cx="3520440" cy="603504"/>
          </a:xfrm>
          <a:prstGeom prst="roundRect">
            <a:avLst>
              <a:gd name="adj" fmla="val 50000"/>
            </a:avLst>
          </a:prstGeom>
          <a:solidFill>
            <a:schemeClr val="tx2"/>
          </a:solidFill>
          <a:ln w="12700">
            <a:solidFill>
              <a:schemeClr val="tx2"/>
            </a:solidFill>
            <a:prstDash val="solid"/>
          </a:ln>
        </p:spPr>
        <p:txBody>
          <a:bodyPr/>
          <a:lstStyle/>
          <a:p>
            <a:endParaRPr lang="en-US"/>
          </a:p>
        </p:txBody>
      </p:sp>
      <p:pic>
        <p:nvPicPr>
          <p:cNvPr id="5" name="hub icon" descr="preencoded.png"/>
          <p:cNvPicPr>
            <a:picLocks noChangeAspect="1"/>
          </p:cNvPicPr>
          <p:nvPr/>
        </p:nvPicPr>
        <p:blipFill>
          <a:blip r:embed="rId3"/>
          <a:stretch>
            <a:fillRect/>
          </a:stretch>
        </p:blipFill>
        <p:spPr>
          <a:xfrm>
            <a:off x="4572000" y="1856232"/>
            <a:ext cx="274320" cy="274320"/>
          </a:xfrm>
          <a:prstGeom prst="rect">
            <a:avLst/>
          </a:prstGeom>
        </p:spPr>
      </p:pic>
      <p:sp>
        <p:nvSpPr>
          <p:cNvPr id="6" name="Text 3"/>
          <p:cNvSpPr txBox="1"/>
          <p:nvPr/>
        </p:nvSpPr>
        <p:spPr>
          <a:xfrm>
            <a:off x="4937760" y="1691640"/>
            <a:ext cx="2834640" cy="603504"/>
          </a:xfrm>
          <a:prstGeom prst="rect">
            <a:avLst/>
          </a:prstGeom>
          <a:noFill/>
          <a:ln/>
        </p:spPr>
        <p:txBody>
          <a:bodyPr wrap="square" lIns="0" tIns="0" rIns="0" bIns="0" rtlCol="0" anchor="ctr"/>
          <a:lstStyle/>
          <a:p>
            <a:pPr marL="0" indent="0">
              <a:buNone/>
            </a:pPr>
            <a:r>
              <a:rPr lang="en-US" sz="1250" b="1" dirty="0">
                <a:solidFill>
                  <a:schemeClr val="bg1"/>
                </a:solidFill>
              </a:rPr>
              <a:t>eCREAM MIP Federation</a:t>
            </a:r>
            <a:endParaRPr lang="en-US" sz="1250" dirty="0"/>
          </a:p>
          <a:p>
            <a:pPr marL="0" indent="0">
              <a:buNone/>
            </a:pPr>
            <a:r>
              <a:rPr lang="en-US" sz="950" dirty="0">
                <a:solidFill>
                  <a:schemeClr val="bg1"/>
                </a:solidFill>
              </a:rPr>
              <a:t>one hub at CSCS, Lugano; one set of accredited users</a:t>
            </a:r>
            <a:endParaRPr lang="en-US" sz="1250" dirty="0"/>
          </a:p>
        </p:txBody>
      </p:sp>
      <p:sp>
        <p:nvSpPr>
          <p:cNvPr id="7" name="arrow"/>
          <p:cNvSpPr/>
          <p:nvPr/>
        </p:nvSpPr>
        <p:spPr>
          <a:xfrm flipV="1">
            <a:off x="3108960" y="2103120"/>
            <a:ext cx="1207008" cy="384048"/>
          </a:xfrm>
          <a:prstGeom prst="line">
            <a:avLst/>
          </a:prstGeom>
          <a:noFill/>
          <a:ln w="19050">
            <a:solidFill>
              <a:schemeClr val="tx2"/>
            </a:solidFill>
            <a:prstDash val="solid"/>
            <a:tailEnd type="triangle"/>
          </a:ln>
        </p:spPr>
        <p:txBody>
          <a:bodyPr/>
          <a:lstStyle/>
          <a:p>
            <a:endParaRPr lang="en-US"/>
          </a:p>
        </p:txBody>
      </p:sp>
      <p:sp>
        <p:nvSpPr>
          <p:cNvPr id="8" name="Text 5"/>
          <p:cNvSpPr txBox="1"/>
          <p:nvPr/>
        </p:nvSpPr>
        <p:spPr>
          <a:xfrm>
            <a:off x="731520" y="2011680"/>
            <a:ext cx="2286000" cy="411480"/>
          </a:xfrm>
          <a:prstGeom prst="rect">
            <a:avLst/>
          </a:prstGeom>
          <a:noFill/>
          <a:ln/>
        </p:spPr>
        <p:txBody>
          <a:bodyPr wrap="square" lIns="0" tIns="0" rIns="0" bIns="0" rtlCol="0" anchor="t"/>
          <a:lstStyle/>
          <a:p>
            <a:pPr marL="0" indent="0" algn="r">
              <a:buNone/>
            </a:pPr>
            <a:r>
              <a:rPr lang="en-US" sz="900" i="1" dirty="0">
                <a:solidFill>
                  <a:schemeClr val="accent5"/>
                </a:solidFill>
              </a:rPr>
              <a:t>one outbound-only encrypted link; only statistics leave</a:t>
            </a:r>
            <a:endParaRPr lang="en-US" sz="900" dirty="0"/>
          </a:p>
        </p:txBody>
      </p:sp>
      <p:sp>
        <p:nvSpPr>
          <p:cNvPr id="9" name="arrow"/>
          <p:cNvSpPr/>
          <p:nvPr/>
        </p:nvSpPr>
        <p:spPr>
          <a:xfrm flipH="1" flipV="1">
            <a:off x="7891272" y="2103120"/>
            <a:ext cx="1161288" cy="384048"/>
          </a:xfrm>
          <a:prstGeom prst="line">
            <a:avLst/>
          </a:prstGeom>
          <a:noFill/>
          <a:ln w="19050">
            <a:solidFill>
              <a:schemeClr val="tx2"/>
            </a:solidFill>
            <a:prstDash val="solid"/>
            <a:tailEnd type="triangle"/>
          </a:ln>
        </p:spPr>
        <p:txBody>
          <a:bodyPr/>
          <a:lstStyle/>
          <a:p>
            <a:endParaRPr lang="en-US"/>
          </a:p>
        </p:txBody>
      </p:sp>
      <p:sp>
        <p:nvSpPr>
          <p:cNvPr id="10" name="Text 7"/>
          <p:cNvSpPr txBox="1"/>
          <p:nvPr/>
        </p:nvSpPr>
        <p:spPr>
          <a:xfrm>
            <a:off x="9144000" y="2011680"/>
            <a:ext cx="2377440" cy="411480"/>
          </a:xfrm>
          <a:prstGeom prst="rect">
            <a:avLst/>
          </a:prstGeom>
          <a:noFill/>
          <a:ln/>
        </p:spPr>
        <p:txBody>
          <a:bodyPr wrap="square" lIns="0" tIns="0" rIns="0" bIns="0" rtlCol="0" anchor="t"/>
          <a:lstStyle/>
          <a:p>
            <a:pPr marL="0" indent="0">
              <a:buNone/>
            </a:pPr>
            <a:r>
              <a:rPr lang="en-US" sz="900" i="1" dirty="0">
                <a:solidFill>
                  <a:schemeClr val="accent5"/>
                </a:solidFill>
              </a:rPr>
              <a:t>inside the same secured cluster; nodes never see each other</a:t>
            </a:r>
            <a:endParaRPr lang="en-US" sz="900" dirty="0"/>
          </a:p>
        </p:txBody>
      </p:sp>
      <p:sp>
        <p:nvSpPr>
          <p:cNvPr id="11" name="card"/>
          <p:cNvSpPr/>
          <p:nvPr/>
        </p:nvSpPr>
        <p:spPr>
          <a:xfrm>
            <a:off x="548640" y="2514600"/>
            <a:ext cx="5349240" cy="2926080"/>
          </a:xfrm>
          <a:prstGeom prst="roundRect">
            <a:avLst>
              <a:gd name="adj" fmla="val 2500"/>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2" name="Text 9"/>
          <p:cNvSpPr txBox="1"/>
          <p:nvPr/>
        </p:nvSpPr>
        <p:spPr>
          <a:xfrm>
            <a:off x="777240" y="2624328"/>
            <a:ext cx="4892040" cy="365760"/>
          </a:xfrm>
          <a:prstGeom prst="rect">
            <a:avLst/>
          </a:prstGeom>
          <a:noFill/>
          <a:ln/>
        </p:spPr>
        <p:txBody>
          <a:bodyPr wrap="square" lIns="0" tIns="0" rIns="0" bIns="0" rtlCol="0" anchor="ctr"/>
          <a:lstStyle/>
          <a:p>
            <a:pPr marL="0" indent="0">
              <a:buNone/>
            </a:pPr>
            <a:r>
              <a:rPr lang="en-US" sz="1700" b="1" dirty="0">
                <a:solidFill>
                  <a:schemeClr val="tx2"/>
                </a:solidFill>
              </a:rPr>
              <a:t>A node at your hospital</a:t>
            </a:r>
            <a:endParaRPr lang="en-US" sz="1700" dirty="0"/>
          </a:p>
        </p:txBody>
      </p:sp>
      <p:sp>
        <p:nvSpPr>
          <p:cNvPr id="13" name="chip"/>
          <p:cNvSpPr/>
          <p:nvPr/>
        </p:nvSpPr>
        <p:spPr>
          <a:xfrm>
            <a:off x="777240" y="3026664"/>
            <a:ext cx="2514600" cy="256032"/>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14" name="Text 11"/>
          <p:cNvSpPr txBox="1"/>
          <p:nvPr/>
        </p:nvSpPr>
        <p:spPr>
          <a:xfrm>
            <a:off x="777240" y="3026664"/>
            <a:ext cx="2514600" cy="256032"/>
          </a:xfrm>
          <a:prstGeom prst="rect">
            <a:avLst/>
          </a:prstGeom>
          <a:noFill/>
          <a:ln/>
        </p:spPr>
        <p:txBody>
          <a:bodyPr wrap="square" lIns="0" tIns="0" rIns="0" bIns="0" rtlCol="0" anchor="ctr"/>
          <a:lstStyle/>
          <a:p>
            <a:pPr marL="0" indent="0" algn="ctr">
              <a:buNone/>
            </a:pPr>
            <a:r>
              <a:rPr lang="en-US" sz="900" b="1" kern="0" spc="100" dirty="0">
                <a:solidFill>
                  <a:schemeClr val="bg1"/>
                </a:solidFill>
              </a:rPr>
              <a:t>YOU OPERATE IT, WITH CHUV SUPPORT</a:t>
            </a:r>
            <a:endParaRPr lang="en-US" sz="900" dirty="0"/>
          </a:p>
        </p:txBody>
      </p:sp>
      <p:pic>
        <p:nvPicPr>
          <p:cNvPr id="15" name="row icon" descr="preencoded.png"/>
          <p:cNvPicPr>
            <a:picLocks noChangeAspect="1"/>
          </p:cNvPicPr>
          <p:nvPr/>
        </p:nvPicPr>
        <p:blipFill>
          <a:blip r:embed="rId4"/>
          <a:stretch>
            <a:fillRect/>
          </a:stretch>
        </p:blipFill>
        <p:spPr>
          <a:xfrm>
            <a:off x="3017520" y="3529584"/>
            <a:ext cx="237744" cy="237744"/>
          </a:xfrm>
          <a:prstGeom prst="rect">
            <a:avLst/>
          </a:prstGeom>
        </p:spPr>
      </p:pic>
      <p:sp>
        <p:nvSpPr>
          <p:cNvPr id="16" name="Text 12"/>
          <p:cNvSpPr txBox="1"/>
          <p:nvPr/>
        </p:nvSpPr>
        <p:spPr>
          <a:xfrm>
            <a:off x="3337560" y="3429000"/>
            <a:ext cx="2377440" cy="457200"/>
          </a:xfrm>
          <a:prstGeom prst="rect">
            <a:avLst/>
          </a:prstGeom>
          <a:noFill/>
          <a:ln/>
        </p:spPr>
        <p:txBody>
          <a:bodyPr wrap="square" lIns="0" tIns="0" rIns="0" bIns="0" rtlCol="0" anchor="ctr"/>
          <a:lstStyle/>
          <a:p>
            <a:pPr marL="0" indent="0">
              <a:buNone/>
            </a:pPr>
            <a:r>
              <a:rPr lang="en-US" sz="1050" dirty="0">
                <a:solidFill>
                  <a:schemeClr val="tx1"/>
                </a:solidFill>
              </a:rPr>
              <a:t>Your data never leave your institution</a:t>
            </a:r>
            <a:endParaRPr lang="en-US" sz="1050" dirty="0"/>
          </a:p>
        </p:txBody>
      </p:sp>
      <p:pic>
        <p:nvPicPr>
          <p:cNvPr id="17" name="row icon" descr="preencoded.png"/>
          <p:cNvPicPr>
            <a:picLocks noChangeAspect="1"/>
          </p:cNvPicPr>
          <p:nvPr/>
        </p:nvPicPr>
        <p:blipFill>
          <a:blip r:embed="rId5"/>
          <a:stretch>
            <a:fillRect/>
          </a:stretch>
        </p:blipFill>
        <p:spPr>
          <a:xfrm>
            <a:off x="3017520" y="4005072"/>
            <a:ext cx="237744" cy="237744"/>
          </a:xfrm>
          <a:prstGeom prst="rect">
            <a:avLst/>
          </a:prstGeom>
        </p:spPr>
      </p:pic>
      <p:sp>
        <p:nvSpPr>
          <p:cNvPr id="18" name="Text 13"/>
          <p:cNvSpPr txBox="1"/>
          <p:nvPr/>
        </p:nvSpPr>
        <p:spPr>
          <a:xfrm>
            <a:off x="3337560" y="3904488"/>
            <a:ext cx="2377440" cy="457200"/>
          </a:xfrm>
          <a:prstGeom prst="rect">
            <a:avLst/>
          </a:prstGeom>
          <a:noFill/>
          <a:ln/>
        </p:spPr>
        <p:txBody>
          <a:bodyPr wrap="square" lIns="0" tIns="0" rIns="0" bIns="0" rtlCol="0" anchor="ctr"/>
          <a:lstStyle/>
          <a:p>
            <a:pPr marL="0" indent="0">
              <a:buNone/>
            </a:pPr>
            <a:r>
              <a:rPr lang="en-US" sz="1050" dirty="0">
                <a:solidFill>
                  <a:schemeClr val="tx1"/>
                </a:solidFill>
              </a:rPr>
              <a:t>A small server (2 cores, 8 GB, 40 GB); CHUV installs and supports it</a:t>
            </a:r>
            <a:endParaRPr lang="en-US" sz="1050" dirty="0"/>
          </a:p>
        </p:txBody>
      </p:sp>
      <p:pic>
        <p:nvPicPr>
          <p:cNvPr id="19" name="row icon" descr="preencoded.png"/>
          <p:cNvPicPr>
            <a:picLocks noChangeAspect="1"/>
          </p:cNvPicPr>
          <p:nvPr/>
        </p:nvPicPr>
        <p:blipFill>
          <a:blip r:embed="rId6"/>
          <a:stretch>
            <a:fillRect/>
          </a:stretch>
        </p:blipFill>
        <p:spPr>
          <a:xfrm>
            <a:off x="3017520" y="4480560"/>
            <a:ext cx="237744" cy="237744"/>
          </a:xfrm>
          <a:prstGeom prst="rect">
            <a:avLst/>
          </a:prstGeom>
        </p:spPr>
      </p:pic>
      <p:sp>
        <p:nvSpPr>
          <p:cNvPr id="20" name="Text 14"/>
          <p:cNvSpPr txBox="1"/>
          <p:nvPr/>
        </p:nvSpPr>
        <p:spPr>
          <a:xfrm>
            <a:off x="3337560" y="4379976"/>
            <a:ext cx="2377440" cy="457200"/>
          </a:xfrm>
          <a:prstGeom prst="rect">
            <a:avLst/>
          </a:prstGeom>
          <a:noFill/>
          <a:ln/>
        </p:spPr>
        <p:txBody>
          <a:bodyPr wrap="square" lIns="0" tIns="0" rIns="0" bIns="0" rtlCol="0" anchor="ctr"/>
          <a:lstStyle/>
          <a:p>
            <a:pPr marL="0" indent="0">
              <a:buNone/>
            </a:pPr>
            <a:r>
              <a:rPr lang="en-US" sz="1050" dirty="0">
                <a:solidFill>
                  <a:schemeClr val="tx1"/>
                </a:solidFill>
              </a:rPr>
              <a:t>No transfer: you remain the controller, under the federation's rules</a:t>
            </a:r>
            <a:endParaRPr lang="en-US" sz="1050" dirty="0"/>
          </a:p>
        </p:txBody>
      </p:sp>
      <p:pic>
        <p:nvPicPr>
          <p:cNvPr id="21" name="row icon" descr="preencoded.png"/>
          <p:cNvPicPr>
            <a:picLocks noChangeAspect="1"/>
          </p:cNvPicPr>
          <p:nvPr/>
        </p:nvPicPr>
        <p:blipFill>
          <a:blip r:embed="rId7"/>
          <a:stretch>
            <a:fillRect/>
          </a:stretch>
        </p:blipFill>
        <p:spPr>
          <a:xfrm>
            <a:off x="3017520" y="4956048"/>
            <a:ext cx="237744" cy="237744"/>
          </a:xfrm>
          <a:prstGeom prst="rect">
            <a:avLst/>
          </a:prstGeom>
        </p:spPr>
      </p:pic>
      <p:sp>
        <p:nvSpPr>
          <p:cNvPr id="22" name="Text 15"/>
          <p:cNvSpPr txBox="1"/>
          <p:nvPr/>
        </p:nvSpPr>
        <p:spPr>
          <a:xfrm>
            <a:off x="3337560" y="4855464"/>
            <a:ext cx="2377440" cy="457200"/>
          </a:xfrm>
          <a:prstGeom prst="rect">
            <a:avLst/>
          </a:prstGeom>
          <a:noFill/>
          <a:ln/>
        </p:spPr>
        <p:txBody>
          <a:bodyPr wrap="square" lIns="0" tIns="0" rIns="0" bIns="0" rtlCol="0" anchor="ctr"/>
          <a:lstStyle/>
          <a:p>
            <a:pPr marL="0" indent="0">
              <a:buNone/>
            </a:pPr>
            <a:r>
              <a:rPr lang="en-US" sz="1050" dirty="0">
                <a:solidFill>
                  <a:schemeClr val="tx1"/>
                </a:solidFill>
              </a:rPr>
              <a:t>Suits a partner with IT capacity and one outbound connection allowed</a:t>
            </a:r>
            <a:endParaRPr lang="en-US" sz="1050" dirty="0"/>
          </a:p>
        </p:txBody>
      </p:sp>
      <p:sp>
        <p:nvSpPr>
          <p:cNvPr id="23" name="card"/>
          <p:cNvSpPr/>
          <p:nvPr/>
        </p:nvSpPr>
        <p:spPr>
          <a:xfrm>
            <a:off x="731520" y="3429000"/>
            <a:ext cx="2103120" cy="1828800"/>
          </a:xfrm>
          <a:prstGeom prst="roundRect">
            <a:avLst>
              <a:gd name="adj" fmla="val 6000"/>
            </a:avLst>
          </a:prstGeom>
          <a:solidFill>
            <a:schemeClr val="bg1"/>
          </a:solidFill>
          <a:ln w="15875">
            <a:solidFill>
              <a:schemeClr val="accent1"/>
            </a:solidFill>
            <a:prstDash val="dash"/>
          </a:ln>
        </p:spPr>
        <p:txBody>
          <a:bodyPr/>
          <a:lstStyle/>
          <a:p>
            <a:endParaRPr lang="en-US"/>
          </a:p>
        </p:txBody>
      </p:sp>
      <p:pic>
        <p:nvPicPr>
          <p:cNvPr id="24" name="hospital" descr="preencoded.png"/>
          <p:cNvPicPr>
            <a:picLocks noChangeAspect="1"/>
          </p:cNvPicPr>
          <p:nvPr/>
        </p:nvPicPr>
        <p:blipFill>
          <a:blip r:embed="rId8"/>
          <a:stretch>
            <a:fillRect/>
          </a:stretch>
        </p:blipFill>
        <p:spPr>
          <a:xfrm>
            <a:off x="841248" y="3529584"/>
            <a:ext cx="347472" cy="347472"/>
          </a:xfrm>
          <a:prstGeom prst="rect">
            <a:avLst/>
          </a:prstGeom>
        </p:spPr>
      </p:pic>
      <p:sp>
        <p:nvSpPr>
          <p:cNvPr id="25" name="Text 17"/>
          <p:cNvSpPr txBox="1"/>
          <p:nvPr/>
        </p:nvSpPr>
        <p:spPr>
          <a:xfrm>
            <a:off x="1261872" y="3529584"/>
            <a:ext cx="1508760" cy="347472"/>
          </a:xfrm>
          <a:prstGeom prst="rect">
            <a:avLst/>
          </a:prstGeom>
          <a:noFill/>
          <a:ln/>
        </p:spPr>
        <p:txBody>
          <a:bodyPr wrap="square" lIns="0" tIns="0" rIns="0" bIns="0" rtlCol="0" anchor="ctr"/>
          <a:lstStyle/>
          <a:p>
            <a:pPr marL="0" indent="0">
              <a:buNone/>
            </a:pPr>
            <a:r>
              <a:rPr lang="en-US" sz="950" b="1" dirty="0">
                <a:solidFill>
                  <a:schemeClr val="tx2"/>
                </a:solidFill>
              </a:rPr>
              <a:t>your hospital, your firewall</a:t>
            </a:r>
            <a:endParaRPr lang="en-US" sz="950" dirty="0"/>
          </a:p>
        </p:txBody>
      </p:sp>
      <p:sp>
        <p:nvSpPr>
          <p:cNvPr id="26" name="card"/>
          <p:cNvSpPr/>
          <p:nvPr/>
        </p:nvSpPr>
        <p:spPr>
          <a:xfrm>
            <a:off x="868680" y="3977640"/>
            <a:ext cx="1828800" cy="530352"/>
          </a:xfrm>
          <a:prstGeom prst="roundRect">
            <a:avLst>
              <a:gd name="adj" fmla="val 10345"/>
            </a:avLst>
          </a:prstGeom>
          <a:solidFill>
            <a:schemeClr val="accent6"/>
          </a:solidFill>
          <a:ln w="9525">
            <a:solidFill>
              <a:schemeClr val="accent6"/>
            </a:solidFill>
            <a:prstDash val="solid"/>
          </a:ln>
        </p:spPr>
        <p:txBody>
          <a:bodyPr/>
          <a:lstStyle/>
          <a:p>
            <a:endParaRPr lang="en-US"/>
          </a:p>
        </p:txBody>
      </p:sp>
      <p:pic>
        <p:nvPicPr>
          <p:cNvPr id="27" name="node" descr="preencoded.png"/>
          <p:cNvPicPr>
            <a:picLocks noChangeAspect="1"/>
          </p:cNvPicPr>
          <p:nvPr/>
        </p:nvPicPr>
        <p:blipFill>
          <a:blip r:embed="rId9"/>
          <a:stretch>
            <a:fillRect/>
          </a:stretch>
        </p:blipFill>
        <p:spPr>
          <a:xfrm>
            <a:off x="960120" y="4078224"/>
            <a:ext cx="329184" cy="329184"/>
          </a:xfrm>
          <a:prstGeom prst="rect">
            <a:avLst/>
          </a:prstGeom>
        </p:spPr>
      </p:pic>
      <p:sp>
        <p:nvSpPr>
          <p:cNvPr id="28" name="Text 19"/>
          <p:cNvSpPr txBox="1"/>
          <p:nvPr/>
        </p:nvSpPr>
        <p:spPr>
          <a:xfrm>
            <a:off x="1371600" y="3977640"/>
            <a:ext cx="1280160" cy="530352"/>
          </a:xfrm>
          <a:prstGeom prst="rect">
            <a:avLst/>
          </a:prstGeom>
          <a:noFill/>
          <a:ln/>
        </p:spPr>
        <p:txBody>
          <a:bodyPr wrap="square" lIns="0" tIns="0" rIns="0" bIns="0" rtlCol="0" anchor="ctr"/>
          <a:lstStyle/>
          <a:p>
            <a:pPr marL="0" indent="0">
              <a:buNone/>
            </a:pPr>
            <a:r>
              <a:rPr lang="en-US" sz="1050" b="1" dirty="0">
                <a:solidFill>
                  <a:schemeClr val="tx2"/>
                </a:solidFill>
              </a:rPr>
              <a:t>MIP node</a:t>
            </a:r>
            <a:endParaRPr lang="en-US" sz="1050" dirty="0"/>
          </a:p>
          <a:p>
            <a:pPr marL="0" indent="0">
              <a:buNone/>
            </a:pPr>
            <a:r>
              <a:rPr lang="en-US" sz="900" dirty="0">
                <a:solidFill>
                  <a:schemeClr val="accent5"/>
                </a:solidFill>
              </a:rPr>
              <a:t>computes here</a:t>
            </a:r>
            <a:endParaRPr lang="en-US" sz="1050" dirty="0"/>
          </a:p>
        </p:txBody>
      </p:sp>
      <p:sp>
        <p:nvSpPr>
          <p:cNvPr id="29" name="card"/>
          <p:cNvSpPr/>
          <p:nvPr/>
        </p:nvSpPr>
        <p:spPr>
          <a:xfrm>
            <a:off x="868680" y="4599432"/>
            <a:ext cx="1828800" cy="530352"/>
          </a:xfrm>
          <a:prstGeom prst="roundRect">
            <a:avLst>
              <a:gd name="adj" fmla="val 10345"/>
            </a:avLst>
          </a:prstGeom>
          <a:solidFill>
            <a:schemeClr val="bg1"/>
          </a:solidFill>
          <a:ln w="9525">
            <a:solidFill>
              <a:schemeClr val="accent1"/>
            </a:solidFill>
            <a:prstDash val="solid"/>
          </a:ln>
        </p:spPr>
        <p:txBody>
          <a:bodyPr/>
          <a:lstStyle/>
          <a:p>
            <a:endParaRPr lang="en-US"/>
          </a:p>
        </p:txBody>
      </p:sp>
      <p:pic>
        <p:nvPicPr>
          <p:cNvPr id="30" name="dataset" descr="preencoded.png"/>
          <p:cNvPicPr>
            <a:picLocks noChangeAspect="1"/>
          </p:cNvPicPr>
          <p:nvPr/>
        </p:nvPicPr>
        <p:blipFill>
          <a:blip r:embed="rId10"/>
          <a:stretch>
            <a:fillRect/>
          </a:stretch>
        </p:blipFill>
        <p:spPr>
          <a:xfrm>
            <a:off x="960120" y="4700016"/>
            <a:ext cx="329184" cy="329184"/>
          </a:xfrm>
          <a:prstGeom prst="rect">
            <a:avLst/>
          </a:prstGeom>
        </p:spPr>
      </p:pic>
      <p:sp>
        <p:nvSpPr>
          <p:cNvPr id="31" name="Text 21"/>
          <p:cNvSpPr txBox="1"/>
          <p:nvPr/>
        </p:nvSpPr>
        <p:spPr>
          <a:xfrm>
            <a:off x="1371600" y="4599432"/>
            <a:ext cx="1280160" cy="530352"/>
          </a:xfrm>
          <a:prstGeom prst="rect">
            <a:avLst/>
          </a:prstGeom>
          <a:noFill/>
          <a:ln/>
        </p:spPr>
        <p:txBody>
          <a:bodyPr wrap="square" lIns="0" tIns="0" rIns="0" bIns="0" rtlCol="0" anchor="ctr"/>
          <a:lstStyle/>
          <a:p>
            <a:pPr marL="0" indent="0">
              <a:buNone/>
            </a:pPr>
            <a:r>
              <a:rPr lang="en-US" sz="1050" b="1" dirty="0">
                <a:solidFill>
                  <a:schemeClr val="tx2"/>
                </a:solidFill>
              </a:rPr>
              <a:t>your dataset</a:t>
            </a:r>
            <a:endParaRPr lang="en-US" sz="1050" dirty="0"/>
          </a:p>
          <a:p>
            <a:pPr marL="0" indent="0">
              <a:buNone/>
            </a:pPr>
            <a:r>
              <a:rPr lang="en-US" sz="900" dirty="0">
                <a:solidFill>
                  <a:schemeClr val="accent5"/>
                </a:solidFill>
              </a:rPr>
              <a:t>anonymized, harmonized</a:t>
            </a:r>
            <a:endParaRPr lang="en-US" sz="1050" dirty="0"/>
          </a:p>
        </p:txBody>
      </p:sp>
      <p:sp>
        <p:nvSpPr>
          <p:cNvPr id="32" name="card"/>
          <p:cNvSpPr/>
          <p:nvPr/>
        </p:nvSpPr>
        <p:spPr>
          <a:xfrm>
            <a:off x="6309360" y="2514600"/>
            <a:ext cx="5349240" cy="2926080"/>
          </a:xfrm>
          <a:prstGeom prst="roundRect">
            <a:avLst>
              <a:gd name="adj" fmla="val 2500"/>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33" name="Text 23"/>
          <p:cNvSpPr txBox="1"/>
          <p:nvPr/>
        </p:nvSpPr>
        <p:spPr>
          <a:xfrm>
            <a:off x="6537960" y="2624328"/>
            <a:ext cx="4892040" cy="365760"/>
          </a:xfrm>
          <a:prstGeom prst="rect">
            <a:avLst/>
          </a:prstGeom>
          <a:noFill/>
          <a:ln/>
        </p:spPr>
        <p:txBody>
          <a:bodyPr wrap="square" lIns="0" tIns="0" rIns="0" bIns="0" rtlCol="0" anchor="ctr"/>
          <a:lstStyle/>
          <a:p>
            <a:pPr marL="0" indent="0">
              <a:buNone/>
            </a:pPr>
            <a:r>
              <a:rPr lang="en-US" sz="1700" b="1" dirty="0">
                <a:solidFill>
                  <a:schemeClr val="tx2"/>
                </a:solidFill>
              </a:rPr>
              <a:t>A node hosted at CSCS, Lugano</a:t>
            </a:r>
            <a:endParaRPr lang="en-US" sz="1700" dirty="0"/>
          </a:p>
        </p:txBody>
      </p:sp>
      <p:sp>
        <p:nvSpPr>
          <p:cNvPr id="34" name="chip"/>
          <p:cNvSpPr/>
          <p:nvPr/>
        </p:nvSpPr>
        <p:spPr>
          <a:xfrm>
            <a:off x="6537960" y="3026664"/>
            <a:ext cx="2514600" cy="256032"/>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35" name="Text 25"/>
          <p:cNvSpPr txBox="1"/>
          <p:nvPr/>
        </p:nvSpPr>
        <p:spPr>
          <a:xfrm>
            <a:off x="6537960" y="3026664"/>
            <a:ext cx="2514600" cy="256032"/>
          </a:xfrm>
          <a:prstGeom prst="rect">
            <a:avLst/>
          </a:prstGeom>
          <a:noFill/>
          <a:ln/>
        </p:spPr>
        <p:txBody>
          <a:bodyPr wrap="square" lIns="0" tIns="0" rIns="0" bIns="0" rtlCol="0" anchor="ctr"/>
          <a:lstStyle/>
          <a:p>
            <a:pPr marL="0" indent="0" algn="ctr">
              <a:buNone/>
            </a:pPr>
            <a:r>
              <a:rPr lang="en-US" sz="900" b="1" kern="0" spc="100" dirty="0">
                <a:solidFill>
                  <a:schemeClr val="bg1"/>
                </a:solidFill>
              </a:rPr>
              <a:t>CHUV OPERATES IT FOR YOU</a:t>
            </a:r>
            <a:endParaRPr lang="en-US" sz="900" dirty="0"/>
          </a:p>
        </p:txBody>
      </p:sp>
      <p:pic>
        <p:nvPicPr>
          <p:cNvPr id="36" name="row icon" descr="preencoded.png"/>
          <p:cNvPicPr>
            <a:picLocks noChangeAspect="1"/>
          </p:cNvPicPr>
          <p:nvPr/>
        </p:nvPicPr>
        <p:blipFill>
          <a:blip r:embed="rId4"/>
          <a:stretch>
            <a:fillRect/>
          </a:stretch>
        </p:blipFill>
        <p:spPr>
          <a:xfrm>
            <a:off x="8778240" y="3529584"/>
            <a:ext cx="237744" cy="237744"/>
          </a:xfrm>
          <a:prstGeom prst="rect">
            <a:avLst/>
          </a:prstGeom>
        </p:spPr>
      </p:pic>
      <p:sp>
        <p:nvSpPr>
          <p:cNvPr id="37" name="Text 26"/>
          <p:cNvSpPr txBox="1"/>
          <p:nvPr/>
        </p:nvSpPr>
        <p:spPr>
          <a:xfrm>
            <a:off x="9098280" y="3429000"/>
            <a:ext cx="2377440" cy="457200"/>
          </a:xfrm>
          <a:prstGeom prst="rect">
            <a:avLst/>
          </a:prstGeom>
          <a:noFill/>
          <a:ln/>
        </p:spPr>
        <p:txBody>
          <a:bodyPr wrap="square" lIns="0" tIns="0" rIns="0" bIns="0" rtlCol="0" anchor="ctr"/>
          <a:lstStyle/>
          <a:p>
            <a:pPr marL="0" indent="0">
              <a:buNone/>
            </a:pPr>
            <a:r>
              <a:rPr lang="en-US" sz="1050" dirty="0">
                <a:solidFill>
                  <a:schemeClr val="tx1"/>
                </a:solidFill>
              </a:rPr>
              <a:t>Your dataset on dedicated storage in the MIP cluster, operated by CHUV</a:t>
            </a:r>
            <a:endParaRPr lang="en-US" sz="1050" dirty="0"/>
          </a:p>
        </p:txBody>
      </p:sp>
      <p:pic>
        <p:nvPicPr>
          <p:cNvPr id="38" name="row icon" descr="preencoded.png"/>
          <p:cNvPicPr>
            <a:picLocks noChangeAspect="1"/>
          </p:cNvPicPr>
          <p:nvPr/>
        </p:nvPicPr>
        <p:blipFill>
          <a:blip r:embed="rId11"/>
          <a:stretch>
            <a:fillRect/>
          </a:stretch>
        </p:blipFill>
        <p:spPr>
          <a:xfrm>
            <a:off x="8778240" y="4005072"/>
            <a:ext cx="237744" cy="237744"/>
          </a:xfrm>
          <a:prstGeom prst="rect">
            <a:avLst/>
          </a:prstGeom>
        </p:spPr>
      </p:pic>
      <p:sp>
        <p:nvSpPr>
          <p:cNvPr id="39" name="Text 27"/>
          <p:cNvSpPr txBox="1"/>
          <p:nvPr/>
        </p:nvSpPr>
        <p:spPr>
          <a:xfrm>
            <a:off x="9098280" y="3904488"/>
            <a:ext cx="2377440" cy="457200"/>
          </a:xfrm>
          <a:prstGeom prst="rect">
            <a:avLst/>
          </a:prstGeom>
          <a:noFill/>
          <a:ln/>
        </p:spPr>
        <p:txBody>
          <a:bodyPr wrap="square" lIns="0" tIns="0" rIns="0" bIns="0" rtlCol="0" anchor="ctr"/>
          <a:lstStyle/>
          <a:p>
            <a:pPr marL="0" indent="0">
              <a:buNone/>
            </a:pPr>
            <a:r>
              <a:rPr lang="en-US" sz="1050" dirty="0">
                <a:solidFill>
                  <a:schemeClr val="tx1"/>
                </a:solidFill>
              </a:rPr>
              <a:t>A data transfer agreement for anonymized data, as IRFMN signed in 2025</a:t>
            </a:r>
            <a:endParaRPr lang="en-US" sz="1050" dirty="0"/>
          </a:p>
        </p:txBody>
      </p:sp>
      <p:pic>
        <p:nvPicPr>
          <p:cNvPr id="40" name="row icon" descr="preencoded.png"/>
          <p:cNvPicPr>
            <a:picLocks noChangeAspect="1"/>
          </p:cNvPicPr>
          <p:nvPr/>
        </p:nvPicPr>
        <p:blipFill>
          <a:blip r:embed="rId12"/>
          <a:stretch>
            <a:fillRect/>
          </a:stretch>
        </p:blipFill>
        <p:spPr>
          <a:xfrm>
            <a:off x="8778240" y="4480560"/>
            <a:ext cx="237744" cy="237744"/>
          </a:xfrm>
          <a:prstGeom prst="rect">
            <a:avLst/>
          </a:prstGeom>
        </p:spPr>
      </p:pic>
      <p:sp>
        <p:nvSpPr>
          <p:cNvPr id="41" name="Text 28"/>
          <p:cNvSpPr txBox="1"/>
          <p:nvPr/>
        </p:nvSpPr>
        <p:spPr>
          <a:xfrm>
            <a:off x="9098280" y="4379976"/>
            <a:ext cx="2377440" cy="457200"/>
          </a:xfrm>
          <a:prstGeom prst="rect">
            <a:avLst/>
          </a:prstGeom>
          <a:noFill/>
          <a:ln/>
        </p:spPr>
        <p:txBody>
          <a:bodyPr wrap="square" lIns="0" tIns="0" rIns="0" bIns="0" rtlCol="0" anchor="ctr"/>
          <a:lstStyle/>
          <a:p>
            <a:pPr marL="0" indent="0">
              <a:buNone/>
            </a:pPr>
            <a:r>
              <a:rPr lang="en-US" sz="1050" dirty="0">
                <a:solidFill>
                  <a:schemeClr val="tx1"/>
                </a:solidFill>
              </a:rPr>
              <a:t>Nothing to install: one anonymized csv per dataset; an update replaces it</a:t>
            </a:r>
            <a:endParaRPr lang="en-US" sz="1050" dirty="0"/>
          </a:p>
        </p:txBody>
      </p:sp>
      <p:pic>
        <p:nvPicPr>
          <p:cNvPr id="42" name="row icon" descr="preencoded.png"/>
          <p:cNvPicPr>
            <a:picLocks noChangeAspect="1"/>
          </p:cNvPicPr>
          <p:nvPr/>
        </p:nvPicPr>
        <p:blipFill>
          <a:blip r:embed="rId7"/>
          <a:stretch>
            <a:fillRect/>
          </a:stretch>
        </p:blipFill>
        <p:spPr>
          <a:xfrm>
            <a:off x="8778240" y="4956048"/>
            <a:ext cx="237744" cy="237744"/>
          </a:xfrm>
          <a:prstGeom prst="rect">
            <a:avLst/>
          </a:prstGeom>
        </p:spPr>
      </p:pic>
      <p:sp>
        <p:nvSpPr>
          <p:cNvPr id="43" name="Text 29"/>
          <p:cNvSpPr txBox="1"/>
          <p:nvPr/>
        </p:nvSpPr>
        <p:spPr>
          <a:xfrm>
            <a:off x="9098280" y="4855464"/>
            <a:ext cx="2377440" cy="457200"/>
          </a:xfrm>
          <a:prstGeom prst="rect">
            <a:avLst/>
          </a:prstGeom>
          <a:noFill/>
          <a:ln/>
        </p:spPr>
        <p:txBody>
          <a:bodyPr wrap="square" lIns="0" tIns="0" rIns="0" bIns="0" rtlCol="0" anchor="ctr"/>
          <a:lstStyle/>
          <a:p>
            <a:pPr marL="0" indent="0">
              <a:buNone/>
            </a:pPr>
            <a:r>
              <a:rPr lang="en-US" sz="1050" dirty="0">
                <a:solidFill>
                  <a:schemeClr val="tx1"/>
                </a:solidFill>
              </a:rPr>
              <a:t>Suits a partner without on-premises IT, or not wanting to run a server</a:t>
            </a:r>
            <a:endParaRPr lang="en-US" sz="1050" dirty="0"/>
          </a:p>
        </p:txBody>
      </p:sp>
      <p:pic>
        <p:nvPicPr>
          <p:cNvPr id="44" name="hospital B" descr="preencoded.png"/>
          <p:cNvPicPr>
            <a:picLocks noChangeAspect="1"/>
          </p:cNvPicPr>
          <p:nvPr/>
        </p:nvPicPr>
        <p:blipFill>
          <a:blip r:embed="rId8"/>
          <a:stretch>
            <a:fillRect/>
          </a:stretch>
        </p:blipFill>
        <p:spPr>
          <a:xfrm>
            <a:off x="6510528" y="4123944"/>
            <a:ext cx="384048" cy="384048"/>
          </a:xfrm>
          <a:prstGeom prst="rect">
            <a:avLst/>
          </a:prstGeom>
        </p:spPr>
      </p:pic>
      <p:sp>
        <p:nvSpPr>
          <p:cNvPr id="45" name="Text 30"/>
          <p:cNvSpPr txBox="1"/>
          <p:nvPr/>
        </p:nvSpPr>
        <p:spPr>
          <a:xfrm>
            <a:off x="6355080" y="4535424"/>
            <a:ext cx="694944" cy="256032"/>
          </a:xfrm>
          <a:prstGeom prst="rect">
            <a:avLst/>
          </a:prstGeom>
          <a:noFill/>
          <a:ln/>
        </p:spPr>
        <p:txBody>
          <a:bodyPr wrap="square" lIns="0" tIns="0" rIns="0" bIns="0" rtlCol="0" anchor="t"/>
          <a:lstStyle/>
          <a:p>
            <a:pPr marL="0" indent="0" algn="ctr">
              <a:buNone/>
            </a:pPr>
            <a:r>
              <a:rPr lang="en-US" sz="850" dirty="0">
                <a:solidFill>
                  <a:schemeClr val="tx2"/>
                </a:solidFill>
              </a:rPr>
              <a:t>your hospital</a:t>
            </a:r>
            <a:endParaRPr lang="en-US" sz="850" dirty="0"/>
          </a:p>
        </p:txBody>
      </p:sp>
      <p:sp>
        <p:nvSpPr>
          <p:cNvPr id="46" name="Text 31"/>
          <p:cNvSpPr txBox="1"/>
          <p:nvPr/>
        </p:nvSpPr>
        <p:spPr>
          <a:xfrm>
            <a:off x="6382512" y="3657600"/>
            <a:ext cx="1097280" cy="420624"/>
          </a:xfrm>
          <a:prstGeom prst="rect">
            <a:avLst/>
          </a:prstGeom>
          <a:noFill/>
          <a:ln/>
        </p:spPr>
        <p:txBody>
          <a:bodyPr wrap="square" lIns="0" tIns="0" rIns="0" bIns="0" rtlCol="0" anchor="t"/>
          <a:lstStyle/>
          <a:p>
            <a:pPr marL="0" indent="0">
              <a:buNone/>
            </a:pPr>
            <a:r>
              <a:rPr lang="en-US" sz="850" i="1" dirty="0">
                <a:solidFill>
                  <a:schemeClr val="accent3"/>
                </a:solidFill>
              </a:rPr>
              <a:t>one anonymized csv, under a DTA</a:t>
            </a:r>
            <a:endParaRPr lang="en-US" sz="850" dirty="0"/>
          </a:p>
        </p:txBody>
      </p:sp>
      <p:sp>
        <p:nvSpPr>
          <p:cNvPr id="47" name="arrow"/>
          <p:cNvSpPr/>
          <p:nvPr/>
        </p:nvSpPr>
        <p:spPr>
          <a:xfrm>
            <a:off x="6949440" y="4315968"/>
            <a:ext cx="566928" cy="9144"/>
          </a:xfrm>
          <a:prstGeom prst="line">
            <a:avLst/>
          </a:prstGeom>
          <a:noFill/>
          <a:ln w="19050">
            <a:solidFill>
              <a:schemeClr val="accent3"/>
            </a:solidFill>
            <a:prstDash val="solid"/>
            <a:tailEnd type="triangle"/>
          </a:ln>
        </p:spPr>
        <p:txBody>
          <a:bodyPr/>
          <a:lstStyle/>
          <a:p>
            <a:endParaRPr lang="en-US"/>
          </a:p>
        </p:txBody>
      </p:sp>
      <p:sp>
        <p:nvSpPr>
          <p:cNvPr id="48" name="card"/>
          <p:cNvSpPr/>
          <p:nvPr/>
        </p:nvSpPr>
        <p:spPr>
          <a:xfrm>
            <a:off x="7498080" y="3474720"/>
            <a:ext cx="1188720" cy="1783080"/>
          </a:xfrm>
          <a:prstGeom prst="roundRect">
            <a:avLst>
              <a:gd name="adj" fmla="val 7692"/>
            </a:avLst>
          </a:prstGeom>
          <a:solidFill>
            <a:srgbClr val="EEF6F2"/>
          </a:solidFill>
          <a:ln w="15875">
            <a:solidFill>
              <a:schemeClr val="accent3"/>
            </a:solidFill>
            <a:prstDash val="solid"/>
          </a:ln>
        </p:spPr>
        <p:txBody>
          <a:bodyPr/>
          <a:lstStyle/>
          <a:p>
            <a:endParaRPr lang="en-US"/>
          </a:p>
        </p:txBody>
      </p:sp>
      <p:sp>
        <p:nvSpPr>
          <p:cNvPr id="49" name="Text 34"/>
          <p:cNvSpPr txBox="1"/>
          <p:nvPr/>
        </p:nvSpPr>
        <p:spPr>
          <a:xfrm>
            <a:off x="7516368" y="3520440"/>
            <a:ext cx="1152144" cy="201168"/>
          </a:xfrm>
          <a:prstGeom prst="rect">
            <a:avLst/>
          </a:prstGeom>
          <a:noFill/>
          <a:ln/>
        </p:spPr>
        <p:txBody>
          <a:bodyPr wrap="square" lIns="0" tIns="0" rIns="0" bIns="0" rtlCol="0" anchor="t"/>
          <a:lstStyle/>
          <a:p>
            <a:pPr marL="0" indent="0" algn="ctr">
              <a:buNone/>
            </a:pPr>
            <a:r>
              <a:rPr lang="en-US" sz="850" b="1" dirty="0">
                <a:solidFill>
                  <a:schemeClr val="accent3"/>
                </a:solidFill>
              </a:rPr>
              <a:t>MIP cluster at CSCS</a:t>
            </a:r>
            <a:endParaRPr lang="en-US" sz="850" dirty="0"/>
          </a:p>
        </p:txBody>
      </p:sp>
      <p:sp>
        <p:nvSpPr>
          <p:cNvPr id="50" name="card"/>
          <p:cNvSpPr/>
          <p:nvPr/>
        </p:nvSpPr>
        <p:spPr>
          <a:xfrm>
            <a:off x="7589520" y="3767328"/>
            <a:ext cx="1005840" cy="329184"/>
          </a:xfrm>
          <a:prstGeom prst="roundRect">
            <a:avLst>
              <a:gd name="adj" fmla="val 13889"/>
            </a:avLst>
          </a:prstGeom>
          <a:solidFill>
            <a:schemeClr val="bg1"/>
          </a:solidFill>
          <a:ln w="9525">
            <a:solidFill>
              <a:schemeClr val="accent3"/>
            </a:solidFill>
            <a:prstDash val="solid"/>
          </a:ln>
        </p:spPr>
        <p:txBody>
          <a:bodyPr/>
          <a:lstStyle/>
          <a:p>
            <a:endParaRPr lang="en-US"/>
          </a:p>
        </p:txBody>
      </p:sp>
      <p:pic>
        <p:nvPicPr>
          <p:cNvPr id="51" name="compartment" descr="preencoded.png"/>
          <p:cNvPicPr>
            <a:picLocks noChangeAspect="1"/>
          </p:cNvPicPr>
          <p:nvPr/>
        </p:nvPicPr>
        <p:blipFill>
          <a:blip r:embed="rId13"/>
          <a:stretch>
            <a:fillRect/>
          </a:stretch>
        </p:blipFill>
        <p:spPr>
          <a:xfrm>
            <a:off x="7653528" y="3840480"/>
            <a:ext cx="182880" cy="182880"/>
          </a:xfrm>
          <a:prstGeom prst="rect">
            <a:avLst/>
          </a:prstGeom>
        </p:spPr>
      </p:pic>
      <p:sp>
        <p:nvSpPr>
          <p:cNvPr id="52" name="Text 36"/>
          <p:cNvSpPr txBox="1"/>
          <p:nvPr/>
        </p:nvSpPr>
        <p:spPr>
          <a:xfrm>
            <a:off x="7882128" y="3767328"/>
            <a:ext cx="685800" cy="329184"/>
          </a:xfrm>
          <a:prstGeom prst="rect">
            <a:avLst/>
          </a:prstGeom>
          <a:noFill/>
          <a:ln/>
        </p:spPr>
        <p:txBody>
          <a:bodyPr wrap="square" lIns="0" tIns="0" rIns="0" bIns="0" rtlCol="0" anchor="ctr"/>
          <a:lstStyle/>
          <a:p>
            <a:pPr marL="0" indent="0">
              <a:buNone/>
            </a:pPr>
            <a:r>
              <a:rPr lang="en-US" sz="850" dirty="0">
                <a:solidFill>
                  <a:schemeClr val="tx1"/>
                </a:solidFill>
              </a:rPr>
              <a:t>partner A</a:t>
            </a:r>
            <a:endParaRPr lang="en-US" sz="850" dirty="0"/>
          </a:p>
        </p:txBody>
      </p:sp>
      <p:sp>
        <p:nvSpPr>
          <p:cNvPr id="53" name="card"/>
          <p:cNvSpPr/>
          <p:nvPr/>
        </p:nvSpPr>
        <p:spPr>
          <a:xfrm>
            <a:off x="7589520" y="4151376"/>
            <a:ext cx="1005840" cy="329184"/>
          </a:xfrm>
          <a:prstGeom prst="roundRect">
            <a:avLst>
              <a:gd name="adj" fmla="val 13889"/>
            </a:avLst>
          </a:prstGeom>
          <a:solidFill>
            <a:schemeClr val="tx2"/>
          </a:solidFill>
          <a:ln w="9525">
            <a:solidFill>
              <a:schemeClr val="tx2"/>
            </a:solidFill>
            <a:prstDash val="solid"/>
          </a:ln>
        </p:spPr>
        <p:txBody>
          <a:bodyPr/>
          <a:lstStyle/>
          <a:p>
            <a:endParaRPr lang="en-US"/>
          </a:p>
        </p:txBody>
      </p:sp>
      <p:pic>
        <p:nvPicPr>
          <p:cNvPr id="54" name="compartment" descr="preencoded.png"/>
          <p:cNvPicPr>
            <a:picLocks noChangeAspect="1"/>
          </p:cNvPicPr>
          <p:nvPr/>
        </p:nvPicPr>
        <p:blipFill>
          <a:blip r:embed="rId14"/>
          <a:stretch>
            <a:fillRect/>
          </a:stretch>
        </p:blipFill>
        <p:spPr>
          <a:xfrm>
            <a:off x="7653528" y="4224528"/>
            <a:ext cx="182880" cy="182880"/>
          </a:xfrm>
          <a:prstGeom prst="rect">
            <a:avLst/>
          </a:prstGeom>
        </p:spPr>
      </p:pic>
      <p:sp>
        <p:nvSpPr>
          <p:cNvPr id="55" name="Text 38"/>
          <p:cNvSpPr txBox="1"/>
          <p:nvPr/>
        </p:nvSpPr>
        <p:spPr>
          <a:xfrm>
            <a:off x="7882128" y="4151376"/>
            <a:ext cx="685800" cy="329184"/>
          </a:xfrm>
          <a:prstGeom prst="rect">
            <a:avLst/>
          </a:prstGeom>
          <a:noFill/>
          <a:ln/>
        </p:spPr>
        <p:txBody>
          <a:bodyPr wrap="square" lIns="0" tIns="0" rIns="0" bIns="0" rtlCol="0" anchor="ctr"/>
          <a:lstStyle/>
          <a:p>
            <a:pPr marL="0" indent="0">
              <a:buNone/>
            </a:pPr>
            <a:r>
              <a:rPr lang="en-US" sz="850" b="1" dirty="0">
                <a:solidFill>
                  <a:schemeClr val="bg1"/>
                </a:solidFill>
              </a:rPr>
              <a:t>yours</a:t>
            </a:r>
            <a:endParaRPr lang="en-US" sz="850" dirty="0"/>
          </a:p>
        </p:txBody>
      </p:sp>
      <p:sp>
        <p:nvSpPr>
          <p:cNvPr id="56" name="card"/>
          <p:cNvSpPr/>
          <p:nvPr/>
        </p:nvSpPr>
        <p:spPr>
          <a:xfrm>
            <a:off x="7589520" y="4535424"/>
            <a:ext cx="1005840" cy="329184"/>
          </a:xfrm>
          <a:prstGeom prst="roundRect">
            <a:avLst>
              <a:gd name="adj" fmla="val 13889"/>
            </a:avLst>
          </a:prstGeom>
          <a:solidFill>
            <a:schemeClr val="bg1"/>
          </a:solidFill>
          <a:ln w="9525">
            <a:solidFill>
              <a:schemeClr val="accent3"/>
            </a:solidFill>
            <a:prstDash val="solid"/>
          </a:ln>
        </p:spPr>
        <p:txBody>
          <a:bodyPr/>
          <a:lstStyle/>
          <a:p>
            <a:endParaRPr lang="en-US"/>
          </a:p>
        </p:txBody>
      </p:sp>
      <p:pic>
        <p:nvPicPr>
          <p:cNvPr id="57" name="compartment" descr="preencoded.png"/>
          <p:cNvPicPr>
            <a:picLocks noChangeAspect="1"/>
          </p:cNvPicPr>
          <p:nvPr/>
        </p:nvPicPr>
        <p:blipFill>
          <a:blip r:embed="rId13"/>
          <a:stretch>
            <a:fillRect/>
          </a:stretch>
        </p:blipFill>
        <p:spPr>
          <a:xfrm>
            <a:off x="7653528" y="4608576"/>
            <a:ext cx="182880" cy="182880"/>
          </a:xfrm>
          <a:prstGeom prst="rect">
            <a:avLst/>
          </a:prstGeom>
        </p:spPr>
      </p:pic>
      <p:sp>
        <p:nvSpPr>
          <p:cNvPr id="58" name="Text 40"/>
          <p:cNvSpPr txBox="1"/>
          <p:nvPr/>
        </p:nvSpPr>
        <p:spPr>
          <a:xfrm>
            <a:off x="7882128" y="4535424"/>
            <a:ext cx="685800" cy="329184"/>
          </a:xfrm>
          <a:prstGeom prst="rect">
            <a:avLst/>
          </a:prstGeom>
          <a:noFill/>
          <a:ln/>
        </p:spPr>
        <p:txBody>
          <a:bodyPr wrap="square" lIns="0" tIns="0" rIns="0" bIns="0" rtlCol="0" anchor="ctr"/>
          <a:lstStyle/>
          <a:p>
            <a:pPr marL="0" indent="0">
              <a:buNone/>
            </a:pPr>
            <a:r>
              <a:rPr lang="en-US" sz="850" dirty="0">
                <a:solidFill>
                  <a:schemeClr val="tx1"/>
                </a:solidFill>
              </a:rPr>
              <a:t>partner B</a:t>
            </a:r>
            <a:endParaRPr lang="en-US" sz="850" dirty="0"/>
          </a:p>
        </p:txBody>
      </p:sp>
      <p:sp>
        <p:nvSpPr>
          <p:cNvPr id="59" name="Text 41"/>
          <p:cNvSpPr txBox="1"/>
          <p:nvPr/>
        </p:nvSpPr>
        <p:spPr>
          <a:xfrm>
            <a:off x="7516368" y="4919472"/>
            <a:ext cx="1152144" cy="310896"/>
          </a:xfrm>
          <a:prstGeom prst="rect">
            <a:avLst/>
          </a:prstGeom>
          <a:noFill/>
          <a:ln/>
        </p:spPr>
        <p:txBody>
          <a:bodyPr wrap="square" lIns="0" tIns="0" rIns="0" bIns="0" rtlCol="0" anchor="t"/>
          <a:lstStyle/>
          <a:p>
            <a:pPr marL="0" indent="0" algn="ctr">
              <a:buNone/>
            </a:pPr>
            <a:r>
              <a:rPr lang="en-US" sz="750" i="1" dirty="0">
                <a:solidFill>
                  <a:schemeClr val="accent5"/>
                </a:solidFill>
              </a:rPr>
              <a:t>separate storage per provider</a:t>
            </a:r>
            <a:endParaRPr lang="en-US" sz="750" dirty="0"/>
          </a:p>
        </p:txBody>
      </p:sp>
      <p:sp>
        <p:nvSpPr>
          <p:cNvPr id="60" name="message"/>
          <p:cNvSpPr/>
          <p:nvPr/>
        </p:nvSpPr>
        <p:spPr>
          <a:xfrm>
            <a:off x="548640" y="5577840"/>
            <a:ext cx="11109960" cy="685800"/>
          </a:xfrm>
          <a:prstGeom prst="roundRect">
            <a:avLst>
              <a:gd name="adj" fmla="val 10667"/>
            </a:avLst>
          </a:prstGeom>
          <a:solidFill>
            <a:schemeClr val="accent6"/>
          </a:solidFill>
          <a:ln w="9525">
            <a:solidFill>
              <a:schemeClr val="accent6"/>
            </a:solidFill>
            <a:prstDash val="solid"/>
          </a:ln>
        </p:spPr>
        <p:txBody>
          <a:bodyPr/>
          <a:lstStyle/>
          <a:p>
            <a:endParaRPr lang="en-US"/>
          </a:p>
        </p:txBody>
      </p:sp>
      <p:sp>
        <p:nvSpPr>
          <p:cNvPr id="61" name="Text 43"/>
          <p:cNvSpPr txBox="1"/>
          <p:nvPr/>
        </p:nvSpPr>
        <p:spPr>
          <a:xfrm>
            <a:off x="777240" y="5577840"/>
            <a:ext cx="10698480" cy="685800"/>
          </a:xfrm>
          <a:prstGeom prst="rect">
            <a:avLst/>
          </a:prstGeom>
          <a:noFill/>
          <a:ln/>
        </p:spPr>
        <p:txBody>
          <a:bodyPr wrap="square" lIns="0" tIns="0" rIns="0" bIns="0" rtlCol="0" anchor="ctr"/>
          <a:lstStyle/>
          <a:p>
            <a:pPr marL="0" indent="0">
              <a:buNone/>
            </a:pPr>
            <a:r>
              <a:rPr lang="en-US" sz="1350" b="1" dirty="0">
                <a:solidFill>
                  <a:schemeClr val="tx2"/>
                </a:solidFill>
              </a:rPr>
              <a:t>Either way: </a:t>
            </a:r>
            <a:r>
              <a:rPr lang="en-US" sz="1350" dirty="0">
                <a:solidFill>
                  <a:schemeClr val="tx1"/>
                </a:solidFill>
              </a:rPr>
              <a:t>your dataset harmonized to the eCREAM data model, the same five guarantees, one federation queried as a whole by the same accredited users. The choice is where the server stands, not what anyone can see.</a:t>
            </a:r>
            <a:endParaRPr lang="en-US" sz="1350" dirty="0"/>
          </a:p>
        </p:txBody>
      </p:sp>
      <p:sp>
        <p:nvSpPr>
          <p:cNvPr id="62"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NEXT</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r>
              <a:rPr lang="en-US" sz="3000" b="1" dirty="0">
                <a:solidFill>
                  <a:schemeClr val="tx2"/>
                </a:solidFill>
              </a:rPr>
              <a:t>Three decisions, and </a:t>
            </a:r>
            <a:r>
              <a:rPr lang="en-US" dirty="0"/>
              <a:t>next steps to discuss at </a:t>
            </a:r>
            <a:r>
              <a:rPr lang="en-US" dirty="0" err="1"/>
              <a:t>Košice</a:t>
            </a:r>
            <a:endParaRPr lang="en-US" sz="3000" dirty="0"/>
          </a:p>
        </p:txBody>
      </p:sp>
      <p:sp>
        <p:nvSpPr>
          <p:cNvPr id="4" name="card"/>
          <p:cNvSpPr/>
          <p:nvPr/>
        </p:nvSpPr>
        <p:spPr>
          <a:xfrm>
            <a:off x="548640" y="1783080"/>
            <a:ext cx="7315200" cy="1344168"/>
          </a:xfrm>
          <a:prstGeom prst="roundRect">
            <a:avLst>
              <a:gd name="adj" fmla="val 5442"/>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5" name="number"/>
          <p:cNvSpPr/>
          <p:nvPr/>
        </p:nvSpPr>
        <p:spPr>
          <a:xfrm>
            <a:off x="749808" y="1984248"/>
            <a:ext cx="566928" cy="566928"/>
          </a:xfrm>
          <a:prstGeom prst="ellipse">
            <a:avLst/>
          </a:prstGeom>
          <a:solidFill>
            <a:schemeClr val="accent2"/>
          </a:solidFill>
          <a:ln w="12700">
            <a:solidFill>
              <a:schemeClr val="accent2"/>
            </a:solidFill>
            <a:prstDash val="solid"/>
          </a:ln>
        </p:spPr>
        <p:txBody>
          <a:bodyPr/>
          <a:lstStyle/>
          <a:p>
            <a:endParaRPr lang="en-US"/>
          </a:p>
        </p:txBody>
      </p:sp>
      <p:sp>
        <p:nvSpPr>
          <p:cNvPr id="6" name="Text 4"/>
          <p:cNvSpPr txBox="1"/>
          <p:nvPr/>
        </p:nvSpPr>
        <p:spPr>
          <a:xfrm>
            <a:off x="749808" y="1984248"/>
            <a:ext cx="566928" cy="566928"/>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1508760" y="1920240"/>
            <a:ext cx="4297680" cy="365760"/>
          </a:xfrm>
          <a:prstGeom prst="rect">
            <a:avLst/>
          </a:prstGeom>
          <a:noFill/>
          <a:ln/>
        </p:spPr>
        <p:txBody>
          <a:bodyPr wrap="square" lIns="0" tIns="0" rIns="0" bIns="0" rtlCol="0" anchor="t"/>
          <a:lstStyle/>
          <a:p>
            <a:pPr marL="0" indent="0">
              <a:buNone/>
            </a:pPr>
            <a:r>
              <a:rPr lang="en-US" sz="1600" b="1" dirty="0">
                <a:solidFill>
                  <a:schemeClr val="tx2"/>
                </a:solidFill>
              </a:rPr>
              <a:t>First real extract</a:t>
            </a:r>
            <a:endParaRPr lang="en-US" sz="1600" dirty="0"/>
          </a:p>
        </p:txBody>
      </p:sp>
      <p:sp>
        <p:nvSpPr>
          <p:cNvPr id="8" name="Text 6"/>
          <p:cNvSpPr txBox="1"/>
          <p:nvPr/>
        </p:nvSpPr>
        <p:spPr>
          <a:xfrm>
            <a:off x="1508760" y="2286000"/>
            <a:ext cx="6126480" cy="822960"/>
          </a:xfrm>
          <a:prstGeom prst="rect">
            <a:avLst/>
          </a:prstGeom>
          <a:noFill/>
          <a:ln/>
        </p:spPr>
        <p:txBody>
          <a:bodyPr wrap="square" lIns="0" tIns="0" rIns="0" bIns="0" rtlCol="0" anchor="t"/>
          <a:lstStyle/>
          <a:p>
            <a:pPr marL="0" indent="0">
              <a:buNone/>
            </a:pPr>
            <a:r>
              <a:rPr lang="en-US" sz="1250" dirty="0">
                <a:solidFill>
                  <a:schemeClr val="tx1"/>
                </a:solidFill>
              </a:rPr>
              <a:t>One or two EDs, structured fields only, no waiting for the NLP output; empty columns are fine. CHUV writes the mapping, anonymization and validation scripts; IRFMN runs them and sends the output. Quality report back within days.</a:t>
            </a:r>
            <a:endParaRPr lang="en-US" sz="1250" dirty="0"/>
          </a:p>
        </p:txBody>
      </p:sp>
      <p:sp>
        <p:nvSpPr>
          <p:cNvPr id="9" name="chip"/>
          <p:cNvSpPr/>
          <p:nvPr/>
        </p:nvSpPr>
        <p:spPr>
          <a:xfrm>
            <a:off x="5715000" y="1965960"/>
            <a:ext cx="1965960" cy="292608"/>
          </a:xfrm>
          <a:prstGeom prst="roundRect">
            <a:avLst>
              <a:gd name="adj" fmla="val 50000"/>
            </a:avLst>
          </a:prstGeom>
          <a:solidFill>
            <a:schemeClr val="accent6"/>
          </a:solidFill>
          <a:ln w="12700">
            <a:solidFill>
              <a:schemeClr val="accent6"/>
            </a:solidFill>
            <a:prstDash val="solid"/>
          </a:ln>
        </p:spPr>
        <p:txBody>
          <a:bodyPr/>
          <a:lstStyle/>
          <a:p>
            <a:endParaRPr lang="en-US"/>
          </a:p>
        </p:txBody>
      </p:sp>
      <p:sp>
        <p:nvSpPr>
          <p:cNvPr id="10" name="Text 8"/>
          <p:cNvSpPr txBox="1"/>
          <p:nvPr/>
        </p:nvSpPr>
        <p:spPr>
          <a:xfrm>
            <a:off x="5715000" y="1965960"/>
            <a:ext cx="1965960" cy="292608"/>
          </a:xfrm>
          <a:prstGeom prst="rect">
            <a:avLst/>
          </a:prstGeom>
          <a:noFill/>
          <a:ln/>
        </p:spPr>
        <p:txBody>
          <a:bodyPr wrap="square" lIns="0" tIns="0" rIns="0" bIns="0" rtlCol="0" anchor="ctr"/>
          <a:lstStyle/>
          <a:p>
            <a:pPr marL="0" indent="0" algn="ctr">
              <a:buNone/>
            </a:pPr>
            <a:r>
              <a:rPr lang="en-US" sz="1000" b="1" kern="0" spc="100" dirty="0">
                <a:solidFill>
                  <a:schemeClr val="tx2"/>
                </a:solidFill>
              </a:rPr>
              <a:t>Which EDs, which date?</a:t>
            </a:r>
            <a:endParaRPr lang="en-US" sz="1000" dirty="0"/>
          </a:p>
        </p:txBody>
      </p:sp>
      <p:sp>
        <p:nvSpPr>
          <p:cNvPr id="11" name="card"/>
          <p:cNvSpPr/>
          <p:nvPr/>
        </p:nvSpPr>
        <p:spPr>
          <a:xfrm>
            <a:off x="548640" y="3264408"/>
            <a:ext cx="7315200" cy="1344168"/>
          </a:xfrm>
          <a:prstGeom prst="roundRect">
            <a:avLst>
              <a:gd name="adj" fmla="val 5442"/>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2" name="number"/>
          <p:cNvSpPr/>
          <p:nvPr/>
        </p:nvSpPr>
        <p:spPr>
          <a:xfrm>
            <a:off x="749808" y="3465576"/>
            <a:ext cx="566928" cy="566928"/>
          </a:xfrm>
          <a:prstGeom prst="ellipse">
            <a:avLst/>
          </a:prstGeom>
          <a:solidFill>
            <a:schemeClr val="accent2"/>
          </a:solidFill>
          <a:ln w="12700">
            <a:solidFill>
              <a:schemeClr val="accent2"/>
            </a:solidFill>
            <a:prstDash val="solid"/>
          </a:ln>
        </p:spPr>
        <p:txBody>
          <a:bodyPr/>
          <a:lstStyle/>
          <a:p>
            <a:endParaRPr lang="en-US"/>
          </a:p>
        </p:txBody>
      </p:sp>
      <p:sp>
        <p:nvSpPr>
          <p:cNvPr id="13" name="Text 11"/>
          <p:cNvSpPr txBox="1"/>
          <p:nvPr/>
        </p:nvSpPr>
        <p:spPr>
          <a:xfrm>
            <a:off x="749808" y="3465576"/>
            <a:ext cx="566928" cy="566928"/>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4" name="Text 12"/>
          <p:cNvSpPr txBox="1"/>
          <p:nvPr/>
        </p:nvSpPr>
        <p:spPr>
          <a:xfrm>
            <a:off x="1508760" y="3401568"/>
            <a:ext cx="4297680" cy="365760"/>
          </a:xfrm>
          <a:prstGeom prst="rect">
            <a:avLst/>
          </a:prstGeom>
          <a:noFill/>
          <a:ln/>
        </p:spPr>
        <p:txBody>
          <a:bodyPr wrap="square" lIns="0" tIns="0" rIns="0" bIns="0" rtlCol="0" anchor="t"/>
          <a:lstStyle/>
          <a:p>
            <a:pPr marL="0" indent="0">
              <a:buNone/>
            </a:pPr>
            <a:r>
              <a:rPr lang="en-US" sz="1600" b="1" dirty="0">
                <a:solidFill>
                  <a:schemeClr val="tx2"/>
                </a:solidFill>
              </a:rPr>
              <a:t>The other countries' datasets</a:t>
            </a:r>
            <a:endParaRPr lang="en-US" sz="1600" dirty="0"/>
          </a:p>
        </p:txBody>
      </p:sp>
      <p:sp>
        <p:nvSpPr>
          <p:cNvPr id="15" name="Text 13"/>
          <p:cNvSpPr txBox="1"/>
          <p:nvPr/>
        </p:nvSpPr>
        <p:spPr>
          <a:xfrm>
            <a:off x="1508760" y="3767328"/>
            <a:ext cx="6126480" cy="822960"/>
          </a:xfrm>
          <a:prstGeom prst="rect">
            <a:avLst/>
          </a:prstGeom>
          <a:noFill/>
          <a:ln/>
        </p:spPr>
        <p:txBody>
          <a:bodyPr wrap="square" lIns="0" tIns="0" rIns="0" bIns="0" rtlCol="0" anchor="t"/>
          <a:lstStyle/>
          <a:p>
            <a:pPr marL="0" indent="0">
              <a:buNone/>
            </a:pPr>
            <a:r>
              <a:rPr lang="en-US" sz="1250" dirty="0">
                <a:solidFill>
                  <a:schemeClr val="tx1"/>
                </a:solidFill>
              </a:rPr>
              <a:t>A MIP node at home, behind your firewall with an outbound-only link, or a hosted node at CSCS. Same model, same guarantees, same federation either way.</a:t>
            </a:r>
            <a:endParaRPr lang="en-US" sz="1250" dirty="0"/>
          </a:p>
        </p:txBody>
      </p:sp>
      <p:sp>
        <p:nvSpPr>
          <p:cNvPr id="16" name="chip"/>
          <p:cNvSpPr/>
          <p:nvPr/>
        </p:nvSpPr>
        <p:spPr>
          <a:xfrm>
            <a:off x="5715000" y="3447288"/>
            <a:ext cx="1965960" cy="292608"/>
          </a:xfrm>
          <a:prstGeom prst="roundRect">
            <a:avLst>
              <a:gd name="adj" fmla="val 50000"/>
            </a:avLst>
          </a:prstGeom>
          <a:solidFill>
            <a:schemeClr val="accent6"/>
          </a:solidFill>
          <a:ln w="12700">
            <a:solidFill>
              <a:schemeClr val="accent6"/>
            </a:solidFill>
            <a:prstDash val="solid"/>
          </a:ln>
        </p:spPr>
        <p:txBody>
          <a:bodyPr/>
          <a:lstStyle/>
          <a:p>
            <a:endParaRPr lang="en-US"/>
          </a:p>
        </p:txBody>
      </p:sp>
      <p:sp>
        <p:nvSpPr>
          <p:cNvPr id="17" name="Text 15"/>
          <p:cNvSpPr txBox="1"/>
          <p:nvPr/>
        </p:nvSpPr>
        <p:spPr>
          <a:xfrm>
            <a:off x="5715000" y="3447288"/>
            <a:ext cx="1965960" cy="292608"/>
          </a:xfrm>
          <a:prstGeom prst="rect">
            <a:avLst/>
          </a:prstGeom>
          <a:noFill/>
          <a:ln/>
        </p:spPr>
        <p:txBody>
          <a:bodyPr wrap="square" lIns="0" tIns="0" rIns="0" bIns="0" rtlCol="0" anchor="ctr"/>
          <a:lstStyle/>
          <a:p>
            <a:pPr marL="0" indent="0" algn="ctr">
              <a:buNone/>
            </a:pPr>
            <a:r>
              <a:rPr lang="en-US" sz="1000" b="1" kern="0" spc="100" dirty="0">
                <a:solidFill>
                  <a:schemeClr val="tx2"/>
                </a:solidFill>
              </a:rPr>
              <a:t>Which model, and when?</a:t>
            </a:r>
            <a:endParaRPr lang="en-US" sz="1000" dirty="0"/>
          </a:p>
        </p:txBody>
      </p:sp>
      <p:sp>
        <p:nvSpPr>
          <p:cNvPr id="18" name="card"/>
          <p:cNvSpPr/>
          <p:nvPr/>
        </p:nvSpPr>
        <p:spPr>
          <a:xfrm>
            <a:off x="548640" y="4745736"/>
            <a:ext cx="7315200" cy="1344168"/>
          </a:xfrm>
          <a:prstGeom prst="roundRect">
            <a:avLst>
              <a:gd name="adj" fmla="val 5442"/>
            </a:avLst>
          </a:prstGeom>
          <a:solidFill>
            <a:schemeClr val="bg2"/>
          </a:solidFill>
          <a:ln w="9525">
            <a:solidFill>
              <a:schemeClr val="accent6"/>
            </a:solidFill>
            <a:prstDash val="solid"/>
          </a:ln>
          <a:effectLst>
            <a:outerShdw blurRad="76200" dist="19050" dir="5400000" algn="bl" rotWithShape="0">
              <a:srgbClr val="22306E">
                <a:alpha val="8000"/>
              </a:srgbClr>
            </a:outerShdw>
          </a:effectLst>
        </p:spPr>
        <p:txBody>
          <a:bodyPr/>
          <a:lstStyle/>
          <a:p>
            <a:endParaRPr lang="en-US"/>
          </a:p>
        </p:txBody>
      </p:sp>
      <p:sp>
        <p:nvSpPr>
          <p:cNvPr id="19" name="number"/>
          <p:cNvSpPr/>
          <p:nvPr/>
        </p:nvSpPr>
        <p:spPr>
          <a:xfrm>
            <a:off x="749808" y="4946904"/>
            <a:ext cx="566928" cy="566928"/>
          </a:xfrm>
          <a:prstGeom prst="ellipse">
            <a:avLst/>
          </a:prstGeom>
          <a:solidFill>
            <a:schemeClr val="accent2"/>
          </a:solidFill>
          <a:ln w="12700">
            <a:solidFill>
              <a:schemeClr val="accent2"/>
            </a:solidFill>
            <a:prstDash val="solid"/>
          </a:ln>
        </p:spPr>
        <p:txBody>
          <a:bodyPr/>
          <a:lstStyle/>
          <a:p>
            <a:endParaRPr lang="en-US"/>
          </a:p>
        </p:txBody>
      </p:sp>
      <p:sp>
        <p:nvSpPr>
          <p:cNvPr id="20" name="Text 18"/>
          <p:cNvSpPr txBox="1"/>
          <p:nvPr/>
        </p:nvSpPr>
        <p:spPr>
          <a:xfrm>
            <a:off x="749808" y="4946904"/>
            <a:ext cx="566928" cy="566928"/>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21" name="Text 19"/>
          <p:cNvSpPr txBox="1"/>
          <p:nvPr/>
        </p:nvSpPr>
        <p:spPr>
          <a:xfrm>
            <a:off x="1508760" y="4882896"/>
            <a:ext cx="4297680" cy="365760"/>
          </a:xfrm>
          <a:prstGeom prst="rect">
            <a:avLst/>
          </a:prstGeom>
          <a:noFill/>
          <a:ln/>
        </p:spPr>
        <p:txBody>
          <a:bodyPr wrap="square" lIns="0" tIns="0" rIns="0" bIns="0" rtlCol="0" anchor="t"/>
          <a:lstStyle/>
          <a:p>
            <a:pPr marL="0" indent="0">
              <a:buNone/>
            </a:pPr>
            <a:r>
              <a:rPr lang="en-US" sz="1600" b="1" dirty="0">
                <a:solidFill>
                  <a:schemeClr val="tx2"/>
                </a:solidFill>
              </a:rPr>
              <a:t>The UC1 analyses on the platform</a:t>
            </a:r>
            <a:endParaRPr lang="en-US" sz="1600" dirty="0"/>
          </a:p>
        </p:txBody>
      </p:sp>
      <p:sp>
        <p:nvSpPr>
          <p:cNvPr id="22" name="Text 20"/>
          <p:cNvSpPr txBox="1"/>
          <p:nvPr/>
        </p:nvSpPr>
        <p:spPr>
          <a:xfrm>
            <a:off x="1508760" y="5248656"/>
            <a:ext cx="6126480" cy="822960"/>
          </a:xfrm>
          <a:prstGeom prst="rect">
            <a:avLst/>
          </a:prstGeom>
          <a:noFill/>
          <a:ln/>
        </p:spPr>
        <p:txBody>
          <a:bodyPr wrap="square" lIns="0" tIns="0" rIns="0" bIns="0" rtlCol="0" anchor="t"/>
          <a:lstStyle/>
          <a:p>
            <a:pPr marL="0" indent="0">
              <a:buNone/>
            </a:pPr>
            <a:r>
              <a:rPr lang="en-US" sz="1250" dirty="0">
                <a:solidFill>
                  <a:schemeClr val="tx1"/>
                </a:solidFill>
              </a:rPr>
              <a:t>Define now which analyses run federated. Notebooks give flexibility; a new federated algorithm needs lead time.</a:t>
            </a:r>
            <a:endParaRPr lang="en-US" sz="1250" dirty="0"/>
          </a:p>
        </p:txBody>
      </p:sp>
      <p:sp>
        <p:nvSpPr>
          <p:cNvPr id="23" name="chip"/>
          <p:cNvSpPr/>
          <p:nvPr/>
        </p:nvSpPr>
        <p:spPr>
          <a:xfrm>
            <a:off x="5715000" y="4928616"/>
            <a:ext cx="1965960" cy="292608"/>
          </a:xfrm>
          <a:prstGeom prst="roundRect">
            <a:avLst>
              <a:gd name="adj" fmla="val 50000"/>
            </a:avLst>
          </a:prstGeom>
          <a:solidFill>
            <a:schemeClr val="accent6"/>
          </a:solidFill>
          <a:ln w="12700">
            <a:solidFill>
              <a:schemeClr val="accent6"/>
            </a:solidFill>
            <a:prstDash val="solid"/>
          </a:ln>
        </p:spPr>
        <p:txBody>
          <a:bodyPr/>
          <a:lstStyle/>
          <a:p>
            <a:endParaRPr lang="en-US"/>
          </a:p>
        </p:txBody>
      </p:sp>
      <p:sp>
        <p:nvSpPr>
          <p:cNvPr id="24" name="Text 22"/>
          <p:cNvSpPr txBox="1"/>
          <p:nvPr/>
        </p:nvSpPr>
        <p:spPr>
          <a:xfrm>
            <a:off x="5715000" y="4928616"/>
            <a:ext cx="1965960" cy="292608"/>
          </a:xfrm>
          <a:prstGeom prst="rect">
            <a:avLst/>
          </a:prstGeom>
          <a:noFill/>
          <a:ln/>
        </p:spPr>
        <p:txBody>
          <a:bodyPr wrap="square" lIns="0" tIns="0" rIns="0" bIns="0" rtlCol="0" anchor="ctr"/>
          <a:lstStyle/>
          <a:p>
            <a:pPr marL="0" indent="0" algn="ctr">
              <a:buNone/>
            </a:pPr>
            <a:r>
              <a:rPr lang="en-US" sz="1000" b="1" kern="0" spc="100" dirty="0">
                <a:solidFill>
                  <a:schemeClr val="tx2"/>
                </a:solidFill>
              </a:rPr>
              <a:t>Which analyses protocols ?</a:t>
            </a:r>
            <a:endParaRPr lang="en-US" sz="1000" dirty="0"/>
          </a:p>
        </p:txBody>
      </p:sp>
      <p:sp>
        <p:nvSpPr>
          <p:cNvPr id="25" name="card"/>
          <p:cNvSpPr/>
          <p:nvPr/>
        </p:nvSpPr>
        <p:spPr>
          <a:xfrm>
            <a:off x="8138160" y="1783080"/>
            <a:ext cx="3520440" cy="4306824"/>
          </a:xfrm>
          <a:prstGeom prst="roundRect">
            <a:avLst>
              <a:gd name="adj" fmla="val 2078"/>
            </a:avLst>
          </a:prstGeom>
          <a:solidFill>
            <a:schemeClr val="accent6"/>
          </a:solidFill>
          <a:ln w="9525">
            <a:solidFill>
              <a:schemeClr val="accent6"/>
            </a:solidFill>
            <a:prstDash val="solid"/>
          </a:ln>
        </p:spPr>
        <p:txBody>
          <a:bodyPr/>
          <a:lstStyle/>
          <a:p>
            <a:endParaRPr lang="en-US"/>
          </a:p>
        </p:txBody>
      </p:sp>
      <p:sp>
        <p:nvSpPr>
          <p:cNvPr id="26" name="Text 24"/>
          <p:cNvSpPr txBox="1"/>
          <p:nvPr/>
        </p:nvSpPr>
        <p:spPr>
          <a:xfrm>
            <a:off x="8366760" y="1920240"/>
            <a:ext cx="3108960" cy="365760"/>
          </a:xfrm>
          <a:prstGeom prst="rect">
            <a:avLst/>
          </a:prstGeom>
          <a:noFill/>
          <a:ln/>
        </p:spPr>
        <p:txBody>
          <a:bodyPr wrap="square" lIns="0" tIns="0" rIns="0" bIns="0" rtlCol="0" anchor="t"/>
          <a:lstStyle/>
          <a:p>
            <a:pPr marL="0" indent="0">
              <a:buNone/>
            </a:pPr>
            <a:r>
              <a:rPr lang="en-US" sz="1600" b="1" dirty="0">
                <a:solidFill>
                  <a:schemeClr val="tx2"/>
                </a:solidFill>
              </a:rPr>
              <a:t>What follows</a:t>
            </a:r>
            <a:endParaRPr lang="en-US" sz="1600" dirty="0"/>
          </a:p>
        </p:txBody>
      </p:sp>
      <p:pic>
        <p:nvPicPr>
          <p:cNvPr id="27" name="follow icon" descr="preencoded.png"/>
          <p:cNvPicPr>
            <a:picLocks noChangeAspect="1"/>
          </p:cNvPicPr>
          <p:nvPr/>
        </p:nvPicPr>
        <p:blipFill>
          <a:blip r:embed="rId3"/>
          <a:stretch>
            <a:fillRect/>
          </a:stretch>
        </p:blipFill>
        <p:spPr>
          <a:xfrm>
            <a:off x="8366760" y="2404872"/>
            <a:ext cx="329184" cy="329184"/>
          </a:xfrm>
          <a:prstGeom prst="rect">
            <a:avLst/>
          </a:prstGeom>
        </p:spPr>
      </p:pic>
      <p:sp>
        <p:nvSpPr>
          <p:cNvPr id="28" name="Text 25"/>
          <p:cNvSpPr txBox="1"/>
          <p:nvPr/>
        </p:nvSpPr>
        <p:spPr>
          <a:xfrm>
            <a:off x="8823960" y="2377440"/>
            <a:ext cx="2697480" cy="868680"/>
          </a:xfrm>
          <a:prstGeom prst="rect">
            <a:avLst/>
          </a:prstGeom>
          <a:noFill/>
          <a:ln/>
        </p:spPr>
        <p:txBody>
          <a:bodyPr wrap="square" lIns="0" tIns="0" rIns="0" bIns="0" rtlCol="0" anchor="t"/>
          <a:lstStyle/>
          <a:p>
            <a:pPr marL="0" indent="0">
              <a:buNone/>
            </a:pPr>
            <a:r>
              <a:rPr lang="en-US" sz="1200" dirty="0">
                <a:solidFill>
                  <a:schemeClr val="tx1"/>
                </a:solidFill>
              </a:rPr>
              <a:t>CDE v2 with the revised dictionary: chief complaint, principal diagnosis, a "discharged" value</a:t>
            </a:r>
            <a:endParaRPr lang="en-US" sz="1200" dirty="0"/>
          </a:p>
        </p:txBody>
      </p:sp>
      <p:pic>
        <p:nvPicPr>
          <p:cNvPr id="29" name="follow icon" descr="preencoded.png"/>
          <p:cNvPicPr>
            <a:picLocks noChangeAspect="1"/>
          </p:cNvPicPr>
          <p:nvPr/>
        </p:nvPicPr>
        <p:blipFill>
          <a:blip r:embed="rId4"/>
          <a:stretch>
            <a:fillRect/>
          </a:stretch>
        </p:blipFill>
        <p:spPr>
          <a:xfrm>
            <a:off x="8366760" y="3319272"/>
            <a:ext cx="329184" cy="329184"/>
          </a:xfrm>
          <a:prstGeom prst="rect">
            <a:avLst/>
          </a:prstGeom>
        </p:spPr>
      </p:pic>
      <p:sp>
        <p:nvSpPr>
          <p:cNvPr id="30" name="Text 26"/>
          <p:cNvSpPr txBox="1"/>
          <p:nvPr/>
        </p:nvSpPr>
        <p:spPr>
          <a:xfrm>
            <a:off x="8823960" y="3291840"/>
            <a:ext cx="2697480" cy="868680"/>
          </a:xfrm>
          <a:prstGeom prst="rect">
            <a:avLst/>
          </a:prstGeom>
          <a:noFill/>
          <a:ln/>
        </p:spPr>
        <p:txBody>
          <a:bodyPr wrap="square" lIns="0" tIns="0" rIns="0" bIns="0" rtlCol="0" anchor="t"/>
          <a:lstStyle/>
          <a:p>
            <a:pPr marL="0" indent="0">
              <a:buNone/>
            </a:pPr>
            <a:r>
              <a:rPr lang="en-US" sz="1200" dirty="0">
                <a:solidFill>
                  <a:schemeClr val="tx1"/>
                </a:solidFill>
              </a:rPr>
              <a:t>Accredit the end-users: EBRAINS sign-up, then eCREAM accreditation and overall governance rules</a:t>
            </a:r>
            <a:endParaRPr lang="en-US" sz="1200" dirty="0"/>
          </a:p>
        </p:txBody>
      </p:sp>
      <p:pic>
        <p:nvPicPr>
          <p:cNvPr id="31" name="follow icon" descr="preencoded.png"/>
          <p:cNvPicPr>
            <a:picLocks noChangeAspect="1"/>
          </p:cNvPicPr>
          <p:nvPr/>
        </p:nvPicPr>
        <p:blipFill>
          <a:blip r:embed="rId5"/>
          <a:stretch>
            <a:fillRect/>
          </a:stretch>
        </p:blipFill>
        <p:spPr>
          <a:xfrm>
            <a:off x="8366760" y="4233672"/>
            <a:ext cx="329184" cy="329184"/>
          </a:xfrm>
          <a:prstGeom prst="rect">
            <a:avLst/>
          </a:prstGeom>
        </p:spPr>
      </p:pic>
      <p:sp>
        <p:nvSpPr>
          <p:cNvPr id="32" name="Text 27"/>
          <p:cNvSpPr txBox="1"/>
          <p:nvPr/>
        </p:nvSpPr>
        <p:spPr>
          <a:xfrm>
            <a:off x="8823960" y="4206240"/>
            <a:ext cx="2697480" cy="868680"/>
          </a:xfrm>
          <a:prstGeom prst="rect">
            <a:avLst/>
          </a:prstGeom>
          <a:noFill/>
          <a:ln/>
        </p:spPr>
        <p:txBody>
          <a:bodyPr wrap="square" lIns="0" tIns="0" rIns="0" bIns="0" rtlCol="0" anchor="t"/>
          <a:lstStyle/>
          <a:p>
            <a:pPr marL="0" indent="0">
              <a:buNone/>
            </a:pPr>
            <a:r>
              <a:rPr lang="en-US" sz="1200" dirty="0">
                <a:solidFill>
                  <a:schemeClr val="tx1"/>
                </a:solidFill>
              </a:rPr>
              <a:t>The Public MIP subset: Define list of variables and cohort </a:t>
            </a:r>
            <a:endParaRPr lang="en-US" sz="1200" dirty="0"/>
          </a:p>
        </p:txBody>
      </p:sp>
      <p:pic>
        <p:nvPicPr>
          <p:cNvPr id="33" name="follow icon" descr="preencoded.png"/>
          <p:cNvPicPr>
            <a:picLocks noChangeAspect="1"/>
          </p:cNvPicPr>
          <p:nvPr/>
        </p:nvPicPr>
        <p:blipFill>
          <a:blip r:embed="rId6"/>
          <a:stretch>
            <a:fillRect/>
          </a:stretch>
        </p:blipFill>
        <p:spPr>
          <a:xfrm>
            <a:off x="8366760" y="5148072"/>
            <a:ext cx="329184" cy="329184"/>
          </a:xfrm>
          <a:prstGeom prst="rect">
            <a:avLst/>
          </a:prstGeom>
        </p:spPr>
      </p:pic>
      <p:sp>
        <p:nvSpPr>
          <p:cNvPr id="34" name="Text 28"/>
          <p:cNvSpPr txBox="1"/>
          <p:nvPr/>
        </p:nvSpPr>
        <p:spPr>
          <a:xfrm>
            <a:off x="8823960" y="5120640"/>
            <a:ext cx="2697480" cy="868680"/>
          </a:xfrm>
          <a:prstGeom prst="rect">
            <a:avLst/>
          </a:prstGeom>
          <a:noFill/>
          <a:ln/>
        </p:spPr>
        <p:txBody>
          <a:bodyPr wrap="square" lIns="0" tIns="0" rIns="0" bIns="0" rtlCol="0" anchor="t"/>
          <a:lstStyle/>
          <a:p>
            <a:pPr marL="0" indent="0">
              <a:buNone/>
            </a:pPr>
            <a:r>
              <a:rPr lang="en-US" sz="1200" dirty="0">
                <a:solidFill>
                  <a:schemeClr val="tx1"/>
                </a:solidFill>
              </a:rPr>
              <a:t>NLP-derived variables, as WP1 releases them</a:t>
            </a:r>
            <a:endParaRPr lang="en-US" sz="1200" dirty="0"/>
          </a:p>
        </p:txBody>
      </p:sp>
      <p:sp>
        <p:nvSpPr>
          <p:cNvPr id="3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822960" y="1188720"/>
            <a:ext cx="10515600" cy="2011680"/>
          </a:xfrm>
          <a:prstGeom prst="rect">
            <a:avLst/>
          </a:prstGeom>
          <a:noFill/>
          <a:ln/>
        </p:spPr>
        <p:txBody>
          <a:bodyPr wrap="square" lIns="0" tIns="0" rIns="0" bIns="0" rtlCol="0" anchor="t"/>
          <a:lstStyle/>
          <a:p>
            <a:pPr marL="0" indent="0">
              <a:lnSpc>
                <a:spcPct val="95000"/>
              </a:lnSpc>
              <a:buNone/>
            </a:pPr>
            <a:r>
              <a:rPr lang="en-US" sz="4800" b="1" dirty="0">
                <a:solidFill>
                  <a:schemeClr val="bg1"/>
                </a:solidFill>
                <a:latin typeface="Cambria" pitchFamily="34" charset="0"/>
                <a:ea typeface="Cambria" pitchFamily="34" charset="-122"/>
                <a:cs typeface="Cambria" pitchFamily="34" charset="-120"/>
              </a:rPr>
              <a:t>Everyone's data,</a:t>
            </a:r>
            <a:endParaRPr lang="en-US" sz="4800" dirty="0"/>
          </a:p>
          <a:p>
            <a:pPr marL="0" indent="0">
              <a:lnSpc>
                <a:spcPct val="95000"/>
              </a:lnSpc>
              <a:buNone/>
            </a:pPr>
            <a:r>
              <a:rPr lang="en-US" sz="4800" b="1" dirty="0">
                <a:solidFill>
                  <a:schemeClr val="bg1"/>
                </a:solidFill>
                <a:latin typeface="Cambria" pitchFamily="34" charset="0"/>
                <a:ea typeface="Cambria" pitchFamily="34" charset="-122"/>
                <a:cs typeface="Cambria" pitchFamily="34" charset="-120"/>
              </a:rPr>
              <a:t>no one's risk.</a:t>
            </a:r>
            <a:endParaRPr lang="en-US" sz="4800" dirty="0"/>
          </a:p>
        </p:txBody>
      </p:sp>
      <p:sp>
        <p:nvSpPr>
          <p:cNvPr id="3" name="Text 1"/>
          <p:cNvSpPr txBox="1"/>
          <p:nvPr/>
        </p:nvSpPr>
        <p:spPr>
          <a:xfrm>
            <a:off x="822960" y="3291840"/>
            <a:ext cx="9875520" cy="914400"/>
          </a:xfrm>
          <a:prstGeom prst="rect">
            <a:avLst/>
          </a:prstGeom>
          <a:noFill/>
          <a:ln/>
        </p:spPr>
        <p:txBody>
          <a:bodyPr wrap="square" lIns="0" tIns="0" rIns="0" bIns="0" rtlCol="0" anchor="ctr"/>
          <a:lstStyle/>
          <a:p>
            <a:pPr marL="0" indent="0">
              <a:buNone/>
            </a:pPr>
            <a:r>
              <a:rPr lang="en-US" sz="1800" dirty="0">
                <a:solidFill>
                  <a:schemeClr val="accent6"/>
                </a:solidFill>
              </a:rPr>
              <a:t>The platform is running, the agreement is signed, the model is loaded, the method is validated. What it needs now is the data flowing in, and your decisions on where they sit and what we ask of them.</a:t>
            </a:r>
            <a:endParaRPr lang="en-US" sz="1800" dirty="0"/>
          </a:p>
        </p:txBody>
      </p:sp>
      <p:pic>
        <p:nvPicPr>
          <p:cNvPr id="4" name="link icon" descr="preencoded.png"/>
          <p:cNvPicPr>
            <a:picLocks noChangeAspect="1"/>
          </p:cNvPicPr>
          <p:nvPr/>
        </p:nvPicPr>
        <p:blipFill>
          <a:blip r:embed="rId3"/>
          <a:stretch>
            <a:fillRect/>
          </a:stretch>
        </p:blipFill>
        <p:spPr>
          <a:xfrm>
            <a:off x="822960" y="4572000"/>
            <a:ext cx="365760" cy="365760"/>
          </a:xfrm>
          <a:prstGeom prst="rect">
            <a:avLst/>
          </a:prstGeom>
        </p:spPr>
      </p:pic>
      <p:sp>
        <p:nvSpPr>
          <p:cNvPr id="5" name="Text 2"/>
          <p:cNvSpPr txBox="1"/>
          <p:nvPr/>
        </p:nvSpPr>
        <p:spPr>
          <a:xfrm>
            <a:off x="1325880" y="4544568"/>
            <a:ext cx="3017520" cy="320040"/>
          </a:xfrm>
          <a:prstGeom prst="rect">
            <a:avLst/>
          </a:prstGeom>
          <a:noFill/>
          <a:ln/>
        </p:spPr>
        <p:txBody>
          <a:bodyPr wrap="square" lIns="0" tIns="0" rIns="0" bIns="0" rtlCol="0" anchor="ctr"/>
          <a:lstStyle/>
          <a:p>
            <a:pPr marL="0" indent="0">
              <a:buNone/>
            </a:pPr>
            <a:r>
              <a:rPr lang="en-US" sz="1500" b="1" dirty="0">
                <a:solidFill>
                  <a:schemeClr val="bg1"/>
                </a:solidFill>
              </a:rPr>
              <a:t>ecream.hbpmip.link</a:t>
            </a:r>
            <a:endParaRPr lang="en-US" sz="1500" dirty="0"/>
          </a:p>
        </p:txBody>
      </p:sp>
      <p:sp>
        <p:nvSpPr>
          <p:cNvPr id="6" name="Text 3"/>
          <p:cNvSpPr txBox="1"/>
          <p:nvPr/>
        </p:nvSpPr>
        <p:spPr>
          <a:xfrm>
            <a:off x="1325880" y="4864608"/>
            <a:ext cx="3017520" cy="320040"/>
          </a:xfrm>
          <a:prstGeom prst="rect">
            <a:avLst/>
          </a:prstGeom>
          <a:noFill/>
          <a:ln/>
        </p:spPr>
        <p:txBody>
          <a:bodyPr wrap="square" lIns="0" tIns="0" rIns="0" bIns="0" rtlCol="0" anchor="ctr"/>
          <a:lstStyle/>
          <a:p>
            <a:pPr marL="0" indent="0">
              <a:buNone/>
            </a:pPr>
            <a:r>
              <a:rPr lang="en-US" sz="1150" dirty="0">
                <a:solidFill>
                  <a:schemeClr val="accent6"/>
                </a:solidFill>
              </a:rPr>
              <a:t>the eCREAM federation, accredited users</a:t>
            </a:r>
            <a:endParaRPr lang="en-US" sz="1150" dirty="0"/>
          </a:p>
        </p:txBody>
      </p:sp>
      <p:pic>
        <p:nvPicPr>
          <p:cNvPr id="7" name="link icon" descr="preencoded.png"/>
          <p:cNvPicPr>
            <a:picLocks noChangeAspect="1"/>
          </p:cNvPicPr>
          <p:nvPr/>
        </p:nvPicPr>
        <p:blipFill>
          <a:blip r:embed="rId4"/>
          <a:stretch>
            <a:fillRect/>
          </a:stretch>
        </p:blipFill>
        <p:spPr>
          <a:xfrm>
            <a:off x="4480560" y="4572000"/>
            <a:ext cx="365760" cy="365760"/>
          </a:xfrm>
          <a:prstGeom prst="rect">
            <a:avLst/>
          </a:prstGeom>
        </p:spPr>
      </p:pic>
      <p:sp>
        <p:nvSpPr>
          <p:cNvPr id="8" name="Text 4"/>
          <p:cNvSpPr txBox="1"/>
          <p:nvPr/>
        </p:nvSpPr>
        <p:spPr>
          <a:xfrm>
            <a:off x="4983480" y="4544568"/>
            <a:ext cx="3017520" cy="320040"/>
          </a:xfrm>
          <a:prstGeom prst="rect">
            <a:avLst/>
          </a:prstGeom>
          <a:noFill/>
          <a:ln/>
        </p:spPr>
        <p:txBody>
          <a:bodyPr wrap="square" lIns="0" tIns="0" rIns="0" bIns="0" rtlCol="0" anchor="ctr"/>
          <a:lstStyle/>
          <a:p>
            <a:pPr marL="0" indent="0">
              <a:buNone/>
            </a:pPr>
            <a:r>
              <a:rPr lang="en-US" sz="1500" b="1" dirty="0">
                <a:solidFill>
                  <a:schemeClr val="bg1"/>
                </a:solidFill>
              </a:rPr>
              <a:t>hbpmip.link</a:t>
            </a:r>
            <a:endParaRPr lang="en-US" sz="1500" dirty="0"/>
          </a:p>
        </p:txBody>
      </p:sp>
      <p:sp>
        <p:nvSpPr>
          <p:cNvPr id="9" name="Text 5"/>
          <p:cNvSpPr txBox="1"/>
          <p:nvPr/>
        </p:nvSpPr>
        <p:spPr>
          <a:xfrm>
            <a:off x="4983480" y="4864608"/>
            <a:ext cx="3017520" cy="320040"/>
          </a:xfrm>
          <a:prstGeom prst="rect">
            <a:avLst/>
          </a:prstGeom>
          <a:noFill/>
          <a:ln/>
        </p:spPr>
        <p:txBody>
          <a:bodyPr wrap="square" lIns="0" tIns="0" rIns="0" bIns="0" rtlCol="0" anchor="ctr"/>
          <a:lstStyle/>
          <a:p>
            <a:pPr marL="0" indent="0">
              <a:buNone/>
            </a:pPr>
            <a:r>
              <a:rPr lang="en-US" sz="1150" dirty="0">
                <a:solidFill>
                  <a:schemeClr val="accent6"/>
                </a:solidFill>
              </a:rPr>
              <a:t>the Public MIP, free EBRAINS account</a:t>
            </a:r>
            <a:endParaRPr lang="en-US" sz="1150" dirty="0"/>
          </a:p>
        </p:txBody>
      </p:sp>
      <p:pic>
        <p:nvPicPr>
          <p:cNvPr id="10" name="link icon" descr="preencoded.png"/>
          <p:cNvPicPr>
            <a:picLocks noChangeAspect="1"/>
          </p:cNvPicPr>
          <p:nvPr/>
        </p:nvPicPr>
        <p:blipFill>
          <a:blip r:embed="rId5"/>
          <a:stretch>
            <a:fillRect/>
          </a:stretch>
        </p:blipFill>
        <p:spPr>
          <a:xfrm>
            <a:off x="8138160" y="4572000"/>
            <a:ext cx="365760" cy="365760"/>
          </a:xfrm>
          <a:prstGeom prst="rect">
            <a:avLst/>
          </a:prstGeom>
        </p:spPr>
      </p:pic>
      <p:sp>
        <p:nvSpPr>
          <p:cNvPr id="11" name="Text 6"/>
          <p:cNvSpPr txBox="1"/>
          <p:nvPr/>
        </p:nvSpPr>
        <p:spPr>
          <a:xfrm>
            <a:off x="8641080" y="4544568"/>
            <a:ext cx="3017520" cy="320040"/>
          </a:xfrm>
          <a:prstGeom prst="rect">
            <a:avLst/>
          </a:prstGeom>
          <a:noFill/>
          <a:ln/>
        </p:spPr>
        <p:txBody>
          <a:bodyPr wrap="square" lIns="0" tIns="0" rIns="0" bIns="0" rtlCol="0" anchor="ctr"/>
          <a:lstStyle/>
          <a:p>
            <a:pPr marL="0" indent="0">
              <a:buNone/>
            </a:pPr>
            <a:r>
              <a:rPr lang="en-US" sz="1500" b="1" dirty="0">
                <a:solidFill>
                  <a:schemeClr val="bg1"/>
                </a:solidFill>
              </a:rPr>
              <a:t>datacatalogue.mip.ebrains.eu</a:t>
            </a:r>
            <a:endParaRPr lang="en-US" sz="1500" dirty="0"/>
          </a:p>
        </p:txBody>
      </p:sp>
      <p:sp>
        <p:nvSpPr>
          <p:cNvPr id="12" name="Text 7"/>
          <p:cNvSpPr txBox="1"/>
          <p:nvPr/>
        </p:nvSpPr>
        <p:spPr>
          <a:xfrm>
            <a:off x="8641080" y="4864608"/>
            <a:ext cx="3017520" cy="320040"/>
          </a:xfrm>
          <a:prstGeom prst="rect">
            <a:avLst/>
          </a:prstGeom>
          <a:noFill/>
          <a:ln/>
        </p:spPr>
        <p:txBody>
          <a:bodyPr wrap="square" lIns="0" tIns="0" rIns="0" bIns="0" rtlCol="0" anchor="ctr"/>
          <a:lstStyle/>
          <a:p>
            <a:pPr marL="0" indent="0">
              <a:buNone/>
            </a:pPr>
            <a:r>
              <a:rPr lang="en-US" sz="1150" dirty="0">
                <a:solidFill>
                  <a:schemeClr val="accent6"/>
                </a:solidFill>
              </a:rPr>
              <a:t>every federation's data model, open</a:t>
            </a:r>
            <a:endParaRPr lang="en-US" sz="1150" dirty="0"/>
          </a:p>
        </p:txBody>
      </p:sp>
      <p:sp>
        <p:nvSpPr>
          <p:cNvPr id="13" name="Text 8"/>
          <p:cNvSpPr txBox="1"/>
          <p:nvPr/>
        </p:nvSpPr>
        <p:spPr>
          <a:xfrm>
            <a:off x="822960" y="5623560"/>
            <a:ext cx="10515600" cy="274320"/>
          </a:xfrm>
          <a:prstGeom prst="rect">
            <a:avLst/>
          </a:prstGeom>
          <a:noFill/>
          <a:ln/>
        </p:spPr>
        <p:txBody>
          <a:bodyPr wrap="square" lIns="0" tIns="0" rIns="0" bIns="0" rtlCol="0" anchor="ctr"/>
          <a:lstStyle/>
          <a:p>
            <a:pPr marL="0" indent="0">
              <a:buNone/>
            </a:pPr>
            <a:r>
              <a:rPr lang="en-US" sz="1050" dirty="0">
                <a:solidFill>
                  <a:schemeClr val="accent6"/>
                </a:solidFill>
              </a:rPr>
              <a:t>Melissargos G, et al. Front Disaster Emerg Med 2026;4:1748193  ·  Salerno A, Melissargos G, et al. Eur J Neurol 2026;33(8):e70715</a:t>
            </a:r>
            <a:endParaRPr lang="en-US" sz="1050" dirty="0"/>
          </a:p>
        </p:txBody>
      </p:sp>
      <p:sp>
        <p:nvSpPr>
          <p:cNvPr id="14" name="Text 9"/>
          <p:cNvSpPr txBox="1"/>
          <p:nvPr/>
        </p:nvSpPr>
        <p:spPr>
          <a:xfrm>
            <a:off x="822960" y="5943600"/>
            <a:ext cx="10515600" cy="274320"/>
          </a:xfrm>
          <a:prstGeom prst="rect">
            <a:avLst/>
          </a:prstGeom>
          <a:noFill/>
          <a:ln/>
        </p:spPr>
        <p:txBody>
          <a:bodyPr wrap="square" lIns="0" tIns="0" rIns="0" bIns="0" rtlCol="0" anchor="ctr"/>
          <a:lstStyle/>
          <a:p>
            <a:pPr marL="0" indent="0">
              <a:buNone/>
            </a:pPr>
            <a:r>
              <a:rPr lang="en-US" sz="1100" dirty="0">
                <a:solidFill>
                  <a:schemeClr val="accent6"/>
                </a:solidFill>
              </a:rPr>
              <a:t>georges.melissargos@chuv.ch  ·  CHUV, NeuroDigital, Lausanne</a:t>
            </a:r>
            <a:endParaRPr lang="en-US" sz="1100" dirty="0"/>
          </a:p>
        </p:txBody>
      </p:sp>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APPENDIX</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The seventeen EDs prepared in the data model</a:t>
            </a:r>
            <a:endParaRPr lang="en-US" sz="3000" dirty="0"/>
          </a:p>
        </p:txBody>
      </p:sp>
      <p:graphicFrame>
        <p:nvGraphicFramePr>
          <p:cNvPr id="20" name="ED table"/>
          <p:cNvGraphicFramePr>
            <a:graphicFrameLocks noGrp="1"/>
          </p:cNvGraphicFramePr>
          <p:nvPr>
            <p:extLst>
              <p:ext uri="{D42A27DB-BD31-4B8C-83A1-F6EECF244321}">
                <p14:modId xmlns:p14="http://schemas.microsoft.com/office/powerpoint/2010/main" val="1579011935"/>
              </p:ext>
            </p:extLst>
          </p:nvPr>
        </p:nvGraphicFramePr>
        <p:xfrm>
          <a:off x="548640" y="1783080"/>
          <a:ext cx="11109960" cy="4361688"/>
        </p:xfrm>
        <a:graphic>
          <a:graphicData uri="http://schemas.openxmlformats.org/drawingml/2006/table">
            <a:tbl>
              <a:tblPr/>
              <a:tblGrid>
                <a:gridCol w="1097280">
                  <a:extLst>
                    <a:ext uri="{9D8B030D-6E8A-4147-A177-3AD203B41FA5}">
                      <a16:colId xmlns:a16="http://schemas.microsoft.com/office/drawing/2014/main" val="20000"/>
                    </a:ext>
                  </a:extLst>
                </a:gridCol>
                <a:gridCol w="800100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tblGrid>
              <a:tr h="242316">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Code</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22306E"/>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Hospital</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22306E"/>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Country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22306E"/>
                    </a:solidFill>
                  </a:tcPr>
                </a:tc>
                <a:extLst>
                  <a:ext uri="{0D108BD9-81ED-4DB2-BD59-A6C34878D82A}">
                    <a16:rowId xmlns:a16="http://schemas.microsoft.com/office/drawing/2014/main" val="10000"/>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PG23</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Papa Giovanni XXIII, Bergamo</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POMI</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Policlinico Ospedale Maggiore, Milan</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extLst>
                  <a:ext uri="{0D108BD9-81ED-4DB2-BD59-A6C34878D82A}">
                    <a16:rowId xmlns:a16="http://schemas.microsoft.com/office/drawing/2014/main" val="10002"/>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NIGU</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ASST Grande Ospedale Metropolitano Niguarda, Milan</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ABAL</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AO SS. Antonio e Biagio e C. Arrigo, Alessandria</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extLst>
                  <a:ext uri="{0D108BD9-81ED-4DB2-BD59-A6C34878D82A}">
                    <a16:rowId xmlns:a16="http://schemas.microsoft.com/office/drawing/2014/main" val="10004"/>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SLGO</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San Luigi Gonzaga, Orbassano</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ODIR</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Ospedale degli Infermi, Rivoli</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extLst>
                  <a:ext uri="{0D108BD9-81ED-4DB2-BD59-A6C34878D82A}">
                    <a16:rowId xmlns:a16="http://schemas.microsoft.com/office/drawing/2014/main" val="10006"/>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OSGB</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Ospedale San Giovanni Bosco, Torino</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OMLO</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Ospedale Maggiore, Lodi</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extLst>
                  <a:ext uri="{0D108BD9-81ED-4DB2-BD59-A6C34878D82A}">
                    <a16:rowId xmlns:a16="http://schemas.microsoft.com/office/drawing/2014/main" val="10008"/>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OSAV</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Ospedale Sant'Andrea, Vercelli</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TO4</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ASL TO4, Chivasso</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extLst>
                  <a:ext uri="{0D108BD9-81ED-4DB2-BD59-A6C34878D82A}">
                    <a16:rowId xmlns:a16="http://schemas.microsoft.com/office/drawing/2014/main" val="10010"/>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OMBO</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Ospedale Maggiore Carlo Alberto Pizzardi, Bologna</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SMGP</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Santa Maria delle Grazie, Pozzuoli</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extLst>
                  <a:ext uri="{0D108BD9-81ED-4DB2-BD59-A6C34878D82A}">
                    <a16:rowId xmlns:a16="http://schemas.microsoft.com/office/drawing/2014/main" val="10012"/>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POGR</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Presidio Ospedaliero Gaspare Rodolico, Catania</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Italy</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UKCM</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Univerzitetni klinični center Maribor</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Slovenia</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extLst>
                  <a:ext uri="{0D108BD9-81ED-4DB2-BD59-A6C34878D82A}">
                    <a16:rowId xmlns:a16="http://schemas.microsoft.com/office/drawing/2014/main" val="10014"/>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UJKR</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Uniwersytet Jagielloński, Kraków (partner, not an ED)</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Poland</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MHKR</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Hospital Emergency Ward, Military Hospital, Kraków</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Poland</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4F6FC"/>
                    </a:solidFill>
                  </a:tcPr>
                </a:tc>
                <a:extLst>
                  <a:ext uri="{0D108BD9-81ED-4DB2-BD59-A6C34878D82A}">
                    <a16:rowId xmlns:a16="http://schemas.microsoft.com/office/drawing/2014/main" val="10016"/>
                  </a:ext>
                </a:extLst>
              </a:tr>
              <a:tr h="242316">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UHKR</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University Hospital Krakow</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tc>
                  <a:txBody>
                    <a:bodyPr/>
                    <a:lstStyle/>
                    <a:p>
                      <a:pPr marL="0" indent="0">
                        <a:buNone/>
                      </a:pPr>
                      <a:r>
                        <a:rPr lang="en-US" sz="1100" dirty="0">
                          <a:solidFill>
                            <a:srgbClr val="1B2340"/>
                          </a:solidFill>
                          <a:latin typeface="Calibri" pitchFamily="34" charset="0"/>
                          <a:ea typeface="Calibri" pitchFamily="34" charset="-122"/>
                          <a:cs typeface="Calibri" pitchFamily="34" charset="-120"/>
                        </a:rPr>
                        <a:t>Poland</a:t>
                      </a:r>
                      <a:endParaRPr lang="en-US" sz="1100" dirty="0">
                        <a:latin typeface="Calibri" charset="0"/>
                        <a:ea typeface="Calibri" charset="0"/>
                        <a:cs typeface="Calibri" charset="0"/>
                      </a:endParaRPr>
                    </a:p>
                  </a:txBody>
                  <a:tcPr marL="36576" marR="36576" marT="36576" marB="36576">
                    <a:lnL w="6350" cap="flat" cmpd="sng" algn="ctr">
                      <a:solidFill>
                        <a:srgbClr val="E9ECF9"/>
                      </a:solidFill>
                      <a:prstDash val="solid"/>
                      <a:round/>
                      <a:headEnd type="none" w="med" len="med"/>
                      <a:tailEnd type="none" w="med" len="med"/>
                    </a:lnL>
                    <a:lnR w="6350" cap="flat" cmpd="sng" algn="ctr">
                      <a:solidFill>
                        <a:srgbClr val="E9ECF9"/>
                      </a:solidFill>
                      <a:prstDash val="solid"/>
                      <a:round/>
                      <a:headEnd type="none" w="med" len="med"/>
                      <a:tailEnd type="none" w="med" len="med"/>
                    </a:lnR>
                    <a:lnT w="6350" cap="flat" cmpd="sng" algn="ctr">
                      <a:solidFill>
                        <a:srgbClr val="E9ECF9"/>
                      </a:solidFill>
                      <a:prstDash val="solid"/>
                      <a:round/>
                      <a:headEnd type="none" w="med" len="med"/>
                      <a:tailEnd type="none" w="med" len="med"/>
                    </a:lnT>
                    <a:lnB w="6350" cap="flat" cmpd="sng" algn="ctr">
                      <a:solidFill>
                        <a:srgbClr val="E9ECF9"/>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bl>
          </a:graphicData>
        </a:graphic>
      </p:graphicFrame>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APPENDIX</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Architecture of the eCREAM MIP integration (D5.2, Figure 1)</a:t>
            </a:r>
            <a:endParaRPr lang="en-US" sz="3000" dirty="0"/>
          </a:p>
        </p:txBody>
      </p:sp>
      <p:pic>
        <p:nvPicPr>
          <p:cNvPr id="4" name="architecture" descr="/home/claude/kosice/img/Fig1_architecture_fixed.jpg"/>
          <p:cNvPicPr>
            <a:picLocks noChangeAspect="1"/>
          </p:cNvPicPr>
          <p:nvPr/>
        </p:nvPicPr>
        <p:blipFill>
          <a:blip r:embed="rId3"/>
          <a:stretch>
            <a:fillRect/>
          </a:stretch>
        </p:blipFill>
        <p:spPr>
          <a:xfrm>
            <a:off x="2419022" y="1691640"/>
            <a:ext cx="7353650" cy="4663440"/>
          </a:xfrm>
          <a:prstGeom prst="rect">
            <a:avLst/>
          </a:prstGeom>
        </p:spPr>
      </p:pic>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APPENDIX</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Live demo: exact settings, in order</a:t>
            </a:r>
            <a:endParaRPr lang="en-US" sz="3000" dirty="0"/>
          </a:p>
        </p:txBody>
      </p:sp>
      <p:sp>
        <p:nvSpPr>
          <p:cNvPr id="4" name="Text 2"/>
          <p:cNvSpPr txBox="1"/>
          <p:nvPr/>
        </p:nvSpPr>
        <p:spPr>
          <a:xfrm>
            <a:off x="548640" y="1783080"/>
            <a:ext cx="1920240" cy="502920"/>
          </a:xfrm>
          <a:prstGeom prst="rect">
            <a:avLst/>
          </a:prstGeom>
          <a:noFill/>
          <a:ln/>
        </p:spPr>
        <p:txBody>
          <a:bodyPr wrap="square" lIns="0" tIns="0" rIns="0" bIns="0" rtlCol="0" anchor="ctr"/>
          <a:lstStyle/>
          <a:p>
            <a:pPr marL="0" indent="0">
              <a:buNone/>
            </a:pPr>
            <a:r>
              <a:rPr lang="en-US" sz="1300" b="1" dirty="0">
                <a:solidFill>
                  <a:schemeClr val="tx2"/>
                </a:solidFill>
              </a:rPr>
              <a:t>Datasets</a:t>
            </a:r>
            <a:endParaRPr lang="en-US" sz="1300" dirty="0"/>
          </a:p>
        </p:txBody>
      </p:sp>
      <p:sp>
        <p:nvSpPr>
          <p:cNvPr id="5" name="Text 3"/>
          <p:cNvSpPr txBox="1"/>
          <p:nvPr/>
        </p:nvSpPr>
        <p:spPr>
          <a:xfrm>
            <a:off x="2560320" y="1783080"/>
            <a:ext cx="9052560" cy="502920"/>
          </a:xfrm>
          <a:prstGeom prst="rect">
            <a:avLst/>
          </a:prstGeom>
          <a:noFill/>
          <a:ln/>
        </p:spPr>
        <p:txBody>
          <a:bodyPr wrap="square" lIns="0" tIns="0" rIns="0" bIns="0" rtlCol="0" anchor="ctr"/>
          <a:lstStyle/>
          <a:p>
            <a:pPr marL="0" indent="0">
              <a:buNone/>
            </a:pPr>
            <a:r>
              <a:rPr lang="en-US" sz="1250" dirty="0">
                <a:solidFill>
                  <a:schemeClr val="tx1"/>
                </a:solidFill>
              </a:rPr>
              <a:t>UC1: tick Synthetic Dyspnea dataset and Synthetic TLoC dataset (5,000 subjects each).</a:t>
            </a:r>
            <a:endParaRPr lang="en-US" sz="1250" dirty="0"/>
          </a:p>
        </p:txBody>
      </p:sp>
      <p:sp>
        <p:nvSpPr>
          <p:cNvPr id="6" name="line"/>
          <p:cNvSpPr/>
          <p:nvPr/>
        </p:nvSpPr>
        <p:spPr>
          <a:xfrm>
            <a:off x="548640" y="2313432"/>
            <a:ext cx="11109960" cy="9144"/>
          </a:xfrm>
          <a:prstGeom prst="line">
            <a:avLst/>
          </a:prstGeom>
          <a:noFill/>
          <a:ln w="9525">
            <a:solidFill>
              <a:schemeClr val="accent6"/>
            </a:solidFill>
            <a:prstDash val="solid"/>
          </a:ln>
        </p:spPr>
        <p:txBody>
          <a:bodyPr/>
          <a:lstStyle/>
          <a:p>
            <a:endParaRPr lang="en-US"/>
          </a:p>
        </p:txBody>
      </p:sp>
      <p:sp>
        <p:nvSpPr>
          <p:cNvPr id="7" name="Text 5"/>
          <p:cNvSpPr txBox="1"/>
          <p:nvPr/>
        </p:nvSpPr>
        <p:spPr>
          <a:xfrm>
            <a:off x="548640" y="2331720"/>
            <a:ext cx="1920240" cy="502920"/>
          </a:xfrm>
          <a:prstGeom prst="rect">
            <a:avLst/>
          </a:prstGeom>
          <a:noFill/>
          <a:ln/>
        </p:spPr>
        <p:txBody>
          <a:bodyPr wrap="square" lIns="0" tIns="0" rIns="0" bIns="0" rtlCol="0" anchor="ctr"/>
          <a:lstStyle/>
          <a:p>
            <a:pPr marL="0" indent="0">
              <a:buNone/>
            </a:pPr>
            <a:r>
              <a:rPr lang="en-US" sz="1300" b="1" dirty="0">
                <a:solidFill>
                  <a:schemeClr val="tx2"/>
                </a:solidFill>
              </a:rPr>
              <a:t>Variable</a:t>
            </a:r>
            <a:endParaRPr lang="en-US" sz="1300" dirty="0"/>
          </a:p>
        </p:txBody>
      </p:sp>
      <p:sp>
        <p:nvSpPr>
          <p:cNvPr id="8" name="Text 6"/>
          <p:cNvSpPr txBox="1"/>
          <p:nvPr/>
        </p:nvSpPr>
        <p:spPr>
          <a:xfrm>
            <a:off x="2560320" y="2331720"/>
            <a:ext cx="9052560" cy="502920"/>
          </a:xfrm>
          <a:prstGeom prst="rect">
            <a:avLst/>
          </a:prstGeom>
          <a:noFill/>
          <a:ln/>
        </p:spPr>
        <p:txBody>
          <a:bodyPr wrap="square" lIns="0" tIns="0" rIns="0" bIns="0" rtlCol="0" anchor="ctr"/>
          <a:lstStyle/>
          <a:p>
            <a:pPr marL="0" indent="0">
              <a:buNone/>
            </a:pPr>
            <a:r>
              <a:rPr lang="en-US" sz="1250" dirty="0">
                <a:solidFill>
                  <a:schemeClr val="tx1"/>
                </a:solidFill>
              </a:rPr>
              <a:t>Door to doctor taking on of patient (ALL_PATIENTS, TimeMetrics). Covariates: Sex, Age.</a:t>
            </a:r>
            <a:endParaRPr lang="en-US" sz="1250" dirty="0"/>
          </a:p>
        </p:txBody>
      </p:sp>
      <p:sp>
        <p:nvSpPr>
          <p:cNvPr id="9" name="line"/>
          <p:cNvSpPr/>
          <p:nvPr/>
        </p:nvSpPr>
        <p:spPr>
          <a:xfrm>
            <a:off x="548640" y="2862072"/>
            <a:ext cx="11109960" cy="9144"/>
          </a:xfrm>
          <a:prstGeom prst="line">
            <a:avLst/>
          </a:prstGeom>
          <a:noFill/>
          <a:ln w="9525">
            <a:solidFill>
              <a:schemeClr val="accent6"/>
            </a:solidFill>
            <a:prstDash val="solid"/>
          </a:ln>
        </p:spPr>
        <p:txBody>
          <a:bodyPr/>
          <a:lstStyle/>
          <a:p>
            <a:endParaRPr lang="en-US"/>
          </a:p>
        </p:txBody>
      </p:sp>
      <p:sp>
        <p:nvSpPr>
          <p:cNvPr id="10" name="Text 8"/>
          <p:cNvSpPr txBox="1"/>
          <p:nvPr/>
        </p:nvSpPr>
        <p:spPr>
          <a:xfrm>
            <a:off x="548640" y="2880360"/>
            <a:ext cx="1920240" cy="502920"/>
          </a:xfrm>
          <a:prstGeom prst="rect">
            <a:avLst/>
          </a:prstGeom>
          <a:noFill/>
          <a:ln/>
        </p:spPr>
        <p:txBody>
          <a:bodyPr wrap="square" lIns="0" tIns="0" rIns="0" bIns="0" rtlCol="0" anchor="ctr"/>
          <a:lstStyle/>
          <a:p>
            <a:pPr marL="0" indent="0">
              <a:buNone/>
            </a:pPr>
            <a:r>
              <a:rPr lang="en-US" sz="1300" b="1" dirty="0">
                <a:solidFill>
                  <a:schemeClr val="tx2"/>
                </a:solidFill>
              </a:rPr>
              <a:t>Filter</a:t>
            </a:r>
            <a:endParaRPr lang="en-US" sz="1300" dirty="0"/>
          </a:p>
        </p:txBody>
      </p:sp>
      <p:sp>
        <p:nvSpPr>
          <p:cNvPr id="11" name="Text 9"/>
          <p:cNvSpPr txBox="1"/>
          <p:nvPr/>
        </p:nvSpPr>
        <p:spPr>
          <a:xfrm>
            <a:off x="2560320" y="2880360"/>
            <a:ext cx="9052560" cy="502920"/>
          </a:xfrm>
          <a:prstGeom prst="rect">
            <a:avLst/>
          </a:prstGeom>
          <a:noFill/>
          <a:ln/>
        </p:spPr>
        <p:txBody>
          <a:bodyPr wrap="square" lIns="0" tIns="0" rIns="0" bIns="0" rtlCol="0" anchor="ctr"/>
          <a:lstStyle/>
          <a:p>
            <a:pPr marL="0" indent="0">
              <a:buNone/>
            </a:pPr>
            <a:r>
              <a:rPr lang="en-US" sz="1250" dirty="0">
                <a:solidFill>
                  <a:schemeClr val="tx1"/>
                </a:solidFill>
              </a:rPr>
              <a:t>None: 10,000 records, no missing values on the delay variable.</a:t>
            </a:r>
            <a:endParaRPr lang="en-US" sz="1250" dirty="0"/>
          </a:p>
        </p:txBody>
      </p:sp>
      <p:sp>
        <p:nvSpPr>
          <p:cNvPr id="12" name="line"/>
          <p:cNvSpPr/>
          <p:nvPr/>
        </p:nvSpPr>
        <p:spPr>
          <a:xfrm>
            <a:off x="548640" y="3410712"/>
            <a:ext cx="11109960" cy="9144"/>
          </a:xfrm>
          <a:prstGeom prst="line">
            <a:avLst/>
          </a:prstGeom>
          <a:noFill/>
          <a:ln w="9525">
            <a:solidFill>
              <a:schemeClr val="accent6"/>
            </a:solidFill>
            <a:prstDash val="solid"/>
          </a:ln>
        </p:spPr>
        <p:txBody>
          <a:bodyPr/>
          <a:lstStyle/>
          <a:p>
            <a:endParaRPr lang="en-US"/>
          </a:p>
        </p:txBody>
      </p:sp>
      <p:sp>
        <p:nvSpPr>
          <p:cNvPr id="13" name="Text 11"/>
          <p:cNvSpPr txBox="1"/>
          <p:nvPr/>
        </p:nvSpPr>
        <p:spPr>
          <a:xfrm>
            <a:off x="548640" y="3429000"/>
            <a:ext cx="1920240" cy="502920"/>
          </a:xfrm>
          <a:prstGeom prst="rect">
            <a:avLst/>
          </a:prstGeom>
          <a:noFill/>
          <a:ln/>
        </p:spPr>
        <p:txBody>
          <a:bodyPr wrap="square" lIns="0" tIns="0" rIns="0" bIns="0" rtlCol="0" anchor="ctr"/>
          <a:lstStyle/>
          <a:p>
            <a:pPr marL="0" indent="0">
              <a:buNone/>
            </a:pPr>
            <a:r>
              <a:rPr lang="en-US" sz="1300" b="1" dirty="0">
                <a:solidFill>
                  <a:schemeClr val="tx2"/>
                </a:solidFill>
              </a:rPr>
              <a:t>Preprocessing</a:t>
            </a:r>
            <a:endParaRPr lang="en-US" sz="1300" dirty="0"/>
          </a:p>
        </p:txBody>
      </p:sp>
      <p:sp>
        <p:nvSpPr>
          <p:cNvPr id="14" name="Text 12"/>
          <p:cNvSpPr txBox="1"/>
          <p:nvPr/>
        </p:nvSpPr>
        <p:spPr>
          <a:xfrm>
            <a:off x="2560320" y="3429000"/>
            <a:ext cx="9052560" cy="502920"/>
          </a:xfrm>
          <a:prstGeom prst="rect">
            <a:avLst/>
          </a:prstGeom>
          <a:noFill/>
          <a:ln/>
        </p:spPr>
        <p:txBody>
          <a:bodyPr wrap="square" lIns="0" tIns="0" rIns="0" bIns="0" rtlCol="0" anchor="ctr"/>
          <a:lstStyle/>
          <a:p>
            <a:pPr marL="0" indent="0">
              <a:buNone/>
            </a:pPr>
            <a:r>
              <a:rPr lang="en-US" sz="1250" dirty="0">
                <a:solidFill>
                  <a:schemeClr val="tx1"/>
                </a:solidFill>
              </a:rPr>
              <a:t>Defaults.</a:t>
            </a:r>
            <a:endParaRPr lang="en-US" sz="1250" dirty="0"/>
          </a:p>
        </p:txBody>
      </p:sp>
      <p:sp>
        <p:nvSpPr>
          <p:cNvPr id="15" name="line"/>
          <p:cNvSpPr/>
          <p:nvPr/>
        </p:nvSpPr>
        <p:spPr>
          <a:xfrm>
            <a:off x="548640" y="3959352"/>
            <a:ext cx="11109960" cy="9144"/>
          </a:xfrm>
          <a:prstGeom prst="line">
            <a:avLst/>
          </a:prstGeom>
          <a:noFill/>
          <a:ln w="9525">
            <a:solidFill>
              <a:schemeClr val="accent6"/>
            </a:solidFill>
            <a:prstDash val="solid"/>
          </a:ln>
        </p:spPr>
        <p:txBody>
          <a:bodyPr/>
          <a:lstStyle/>
          <a:p>
            <a:endParaRPr lang="en-US"/>
          </a:p>
        </p:txBody>
      </p:sp>
      <p:sp>
        <p:nvSpPr>
          <p:cNvPr id="16" name="Text 14"/>
          <p:cNvSpPr txBox="1"/>
          <p:nvPr/>
        </p:nvSpPr>
        <p:spPr>
          <a:xfrm>
            <a:off x="548640" y="3977640"/>
            <a:ext cx="1920240" cy="502920"/>
          </a:xfrm>
          <a:prstGeom prst="rect">
            <a:avLst/>
          </a:prstGeom>
          <a:noFill/>
          <a:ln/>
        </p:spPr>
        <p:txBody>
          <a:bodyPr wrap="square" lIns="0" tIns="0" rIns="0" bIns="0" rtlCol="0" anchor="ctr"/>
          <a:lstStyle/>
          <a:p>
            <a:pPr marL="0" indent="0">
              <a:buNone/>
            </a:pPr>
            <a:r>
              <a:rPr lang="en-US" sz="1300" b="1" dirty="0">
                <a:solidFill>
                  <a:schemeClr val="tx2"/>
                </a:solidFill>
              </a:rPr>
              <a:t>Algorithm 1</a:t>
            </a:r>
            <a:endParaRPr lang="en-US" sz="1300" dirty="0"/>
          </a:p>
        </p:txBody>
      </p:sp>
      <p:sp>
        <p:nvSpPr>
          <p:cNvPr id="17" name="Text 15"/>
          <p:cNvSpPr txBox="1"/>
          <p:nvPr/>
        </p:nvSpPr>
        <p:spPr>
          <a:xfrm>
            <a:off x="2560320" y="3977640"/>
            <a:ext cx="9052560" cy="502920"/>
          </a:xfrm>
          <a:prstGeom prst="rect">
            <a:avLst/>
          </a:prstGeom>
          <a:noFill/>
          <a:ln/>
        </p:spPr>
        <p:txBody>
          <a:bodyPr wrap="square" lIns="0" tIns="0" rIns="0" bIns="0" rtlCol="0" anchor="ctr"/>
          <a:lstStyle/>
          <a:p>
            <a:pPr marL="0" indent="0">
              <a:buNone/>
            </a:pPr>
            <a:r>
              <a:rPr lang="en-US" sz="1250" dirty="0">
                <a:solidFill>
                  <a:schemeClr val="tx1"/>
                </a:solidFill>
              </a:rPr>
              <a:t>Independent t-test, grouping variable = Dataset Registry origin. Expected: 47.8 versus 105.3 minutes, difference near 57 minutes.</a:t>
            </a:r>
            <a:endParaRPr lang="en-US" sz="1250" dirty="0"/>
          </a:p>
        </p:txBody>
      </p:sp>
      <p:sp>
        <p:nvSpPr>
          <p:cNvPr id="18" name="line"/>
          <p:cNvSpPr/>
          <p:nvPr/>
        </p:nvSpPr>
        <p:spPr>
          <a:xfrm>
            <a:off x="548640" y="4507992"/>
            <a:ext cx="11109960" cy="9144"/>
          </a:xfrm>
          <a:prstGeom prst="line">
            <a:avLst/>
          </a:prstGeom>
          <a:noFill/>
          <a:ln w="9525">
            <a:solidFill>
              <a:schemeClr val="accent6"/>
            </a:solidFill>
            <a:prstDash val="solid"/>
          </a:ln>
        </p:spPr>
        <p:txBody>
          <a:bodyPr/>
          <a:lstStyle/>
          <a:p>
            <a:endParaRPr lang="en-US"/>
          </a:p>
        </p:txBody>
      </p:sp>
      <p:sp>
        <p:nvSpPr>
          <p:cNvPr id="19" name="Text 17"/>
          <p:cNvSpPr txBox="1"/>
          <p:nvPr/>
        </p:nvSpPr>
        <p:spPr>
          <a:xfrm>
            <a:off x="548640" y="4526280"/>
            <a:ext cx="1920240" cy="502920"/>
          </a:xfrm>
          <a:prstGeom prst="rect">
            <a:avLst/>
          </a:prstGeom>
          <a:noFill/>
          <a:ln/>
        </p:spPr>
        <p:txBody>
          <a:bodyPr wrap="square" lIns="0" tIns="0" rIns="0" bIns="0" rtlCol="0" anchor="ctr"/>
          <a:lstStyle/>
          <a:p>
            <a:pPr marL="0" indent="0">
              <a:buNone/>
            </a:pPr>
            <a:r>
              <a:rPr lang="en-US" sz="1300" b="1" dirty="0">
                <a:solidFill>
                  <a:schemeClr val="tx2"/>
                </a:solidFill>
              </a:rPr>
              <a:t>Algorithm 2</a:t>
            </a:r>
            <a:endParaRPr lang="en-US" sz="1300" dirty="0"/>
          </a:p>
        </p:txBody>
      </p:sp>
      <p:sp>
        <p:nvSpPr>
          <p:cNvPr id="20" name="Text 18"/>
          <p:cNvSpPr txBox="1"/>
          <p:nvPr/>
        </p:nvSpPr>
        <p:spPr>
          <a:xfrm>
            <a:off x="2560320" y="4526280"/>
            <a:ext cx="9052560" cy="502920"/>
          </a:xfrm>
          <a:prstGeom prst="rect">
            <a:avLst/>
          </a:prstGeom>
          <a:noFill/>
          <a:ln/>
        </p:spPr>
        <p:txBody>
          <a:bodyPr wrap="square" lIns="0" tIns="0" rIns="0" bIns="0" rtlCol="0" anchor="ctr"/>
          <a:lstStyle/>
          <a:p>
            <a:pPr marL="0" indent="0">
              <a:buNone/>
            </a:pPr>
            <a:r>
              <a:rPr lang="en-US" sz="1250" dirty="0">
                <a:solidFill>
                  <a:schemeClr val="tx1"/>
                </a:solidFill>
              </a:rPr>
              <a:t>Chi-squared Test, Sex by Dataset Registry origin. Expected: 68% male in dyspnoea versus 48% in TLoC.</a:t>
            </a:r>
            <a:endParaRPr lang="en-US" sz="1250" dirty="0"/>
          </a:p>
        </p:txBody>
      </p:sp>
      <p:sp>
        <p:nvSpPr>
          <p:cNvPr id="21" name="line"/>
          <p:cNvSpPr/>
          <p:nvPr/>
        </p:nvSpPr>
        <p:spPr>
          <a:xfrm>
            <a:off x="548640" y="5056632"/>
            <a:ext cx="11109960" cy="9144"/>
          </a:xfrm>
          <a:prstGeom prst="line">
            <a:avLst/>
          </a:prstGeom>
          <a:noFill/>
          <a:ln w="9525">
            <a:solidFill>
              <a:schemeClr val="accent6"/>
            </a:solidFill>
            <a:prstDash val="solid"/>
          </a:ln>
        </p:spPr>
        <p:txBody>
          <a:bodyPr/>
          <a:lstStyle/>
          <a:p>
            <a:endParaRPr lang="en-US"/>
          </a:p>
        </p:txBody>
      </p:sp>
      <p:sp>
        <p:nvSpPr>
          <p:cNvPr id="22" name="Text 20"/>
          <p:cNvSpPr txBox="1"/>
          <p:nvPr/>
        </p:nvSpPr>
        <p:spPr>
          <a:xfrm>
            <a:off x="548640" y="5074920"/>
            <a:ext cx="1920240" cy="502920"/>
          </a:xfrm>
          <a:prstGeom prst="rect">
            <a:avLst/>
          </a:prstGeom>
          <a:noFill/>
          <a:ln/>
        </p:spPr>
        <p:txBody>
          <a:bodyPr wrap="square" lIns="0" tIns="0" rIns="0" bIns="0" rtlCol="0" anchor="ctr"/>
          <a:lstStyle/>
          <a:p>
            <a:pPr marL="0" indent="0">
              <a:buNone/>
            </a:pPr>
            <a:r>
              <a:rPr lang="en-US" sz="1300" b="1" dirty="0">
                <a:solidFill>
                  <a:schemeClr val="tx2"/>
                </a:solidFill>
              </a:rPr>
              <a:t>Optional third</a:t>
            </a:r>
            <a:endParaRPr lang="en-US" sz="1300" dirty="0"/>
          </a:p>
        </p:txBody>
      </p:sp>
      <p:sp>
        <p:nvSpPr>
          <p:cNvPr id="23" name="Text 21"/>
          <p:cNvSpPr txBox="1"/>
          <p:nvPr/>
        </p:nvSpPr>
        <p:spPr>
          <a:xfrm>
            <a:off x="2560320" y="5074920"/>
            <a:ext cx="9052560" cy="502920"/>
          </a:xfrm>
          <a:prstGeom prst="rect">
            <a:avLst/>
          </a:prstGeom>
          <a:noFill/>
          <a:ln/>
        </p:spPr>
        <p:txBody>
          <a:bodyPr wrap="square" lIns="0" tIns="0" rIns="0" bIns="0" rtlCol="0" anchor="ctr"/>
          <a:lstStyle/>
          <a:p>
            <a:pPr marL="0" indent="0">
              <a:buNone/>
            </a:pPr>
            <a:r>
              <a:rPr lang="en-US" sz="1250" dirty="0">
                <a:solidFill>
                  <a:schemeClr val="tx1"/>
                </a:solidFill>
              </a:rPr>
              <a:t>Logistic Regression, 30-day mortality (positive class Dead) on Age, Sex, SpO2 in AA, 3-fold cross-validation. Expect an AUC near 0.5, and say why: synthetic data carry no cross-block signal.</a:t>
            </a:r>
            <a:endParaRPr lang="en-US" sz="1250" dirty="0"/>
          </a:p>
        </p:txBody>
      </p:sp>
      <p:sp>
        <p:nvSpPr>
          <p:cNvPr id="24" name="line"/>
          <p:cNvSpPr/>
          <p:nvPr/>
        </p:nvSpPr>
        <p:spPr>
          <a:xfrm>
            <a:off x="548640" y="5605272"/>
            <a:ext cx="11109960" cy="9144"/>
          </a:xfrm>
          <a:prstGeom prst="line">
            <a:avLst/>
          </a:prstGeom>
          <a:noFill/>
          <a:ln w="9525">
            <a:solidFill>
              <a:schemeClr val="accent6"/>
            </a:solidFill>
            <a:prstDash val="solid"/>
          </a:ln>
        </p:spPr>
        <p:txBody>
          <a:bodyPr/>
          <a:lstStyle/>
          <a:p>
            <a:endParaRPr lang="en-US"/>
          </a:p>
        </p:txBody>
      </p:sp>
      <p:sp>
        <p:nvSpPr>
          <p:cNvPr id="25" name="Text 23"/>
          <p:cNvSpPr txBox="1"/>
          <p:nvPr/>
        </p:nvSpPr>
        <p:spPr>
          <a:xfrm>
            <a:off x="548640" y="5623560"/>
            <a:ext cx="1920240" cy="502920"/>
          </a:xfrm>
          <a:prstGeom prst="rect">
            <a:avLst/>
          </a:prstGeom>
          <a:noFill/>
          <a:ln/>
        </p:spPr>
        <p:txBody>
          <a:bodyPr wrap="square" lIns="0" tIns="0" rIns="0" bIns="0" rtlCol="0" anchor="ctr"/>
          <a:lstStyle/>
          <a:p>
            <a:pPr marL="0" indent="0">
              <a:buNone/>
            </a:pPr>
            <a:r>
              <a:rPr lang="en-US" sz="1300" b="1" dirty="0">
                <a:solidFill>
                  <a:schemeClr val="tx2"/>
                </a:solidFill>
              </a:rPr>
              <a:t>Save</a:t>
            </a:r>
            <a:endParaRPr lang="en-US" sz="1300" dirty="0"/>
          </a:p>
        </p:txBody>
      </p:sp>
      <p:sp>
        <p:nvSpPr>
          <p:cNvPr id="26" name="Text 24"/>
          <p:cNvSpPr txBox="1"/>
          <p:nvPr/>
        </p:nvSpPr>
        <p:spPr>
          <a:xfrm>
            <a:off x="2560320" y="5623560"/>
            <a:ext cx="9052560" cy="502920"/>
          </a:xfrm>
          <a:prstGeom prst="rect">
            <a:avLst/>
          </a:prstGeom>
          <a:noFill/>
          <a:ln/>
        </p:spPr>
        <p:txBody>
          <a:bodyPr wrap="square" lIns="0" tIns="0" rIns="0" bIns="0" rtlCol="0" anchor="ctr"/>
          <a:lstStyle/>
          <a:p>
            <a:pPr marL="0" indent="0">
              <a:buNone/>
            </a:pPr>
            <a:r>
              <a:rPr lang="en-US" sz="1250" dirty="0">
                <a:solidFill>
                  <a:schemeClr val="tx1"/>
                </a:solidFill>
              </a:rPr>
              <a:t>Save as "Košice demo, dyspnoea vs TLoC door-to-doctor", then show it in My experiments.</a:t>
            </a:r>
            <a:endParaRPr lang="en-US" sz="1250" dirty="0"/>
          </a:p>
        </p:txBody>
      </p:sp>
      <p:sp>
        <p:nvSpPr>
          <p:cNvPr id="27"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84048"/>
            <a:ext cx="11064240" cy="274320"/>
          </a:xfrm>
          <a:prstGeom prst="rect">
            <a:avLst/>
          </a:prstGeom>
          <a:noFill/>
          <a:ln/>
        </p:spPr>
        <p:txBody>
          <a:bodyPr wrap="square" lIns="0" tIns="0" rIns="0" bIns="0" rtlCol="0"/>
          <a:lstStyle/>
          <a:p>
            <a:pPr marL="0" indent="0">
              <a:buNone/>
            </a:pPr>
            <a:r>
              <a:rPr lang="en-US" sz="1100" b="1" kern="0" spc="200" dirty="0">
                <a:solidFill>
                  <a:schemeClr val="accent1"/>
                </a:solidFill>
              </a:rPr>
              <a:t>APPENDIX</a:t>
            </a:r>
            <a:endParaRPr lang="en-US" sz="1100" dirty="0"/>
          </a:p>
        </p:txBody>
      </p:sp>
      <p:sp>
        <p:nvSpPr>
          <p:cNvPr id="3" name="Text 1"/>
          <p:cNvSpPr>
            <a:spLocks noGrp="1"/>
          </p:cNvSpPr>
          <p:nvPr>
            <p:ph type="title" idx="102" hasCustomPrompt="1"/>
          </p:nvPr>
        </p:nvSpPr>
        <p:spPr>
          <a:xfrm>
            <a:off x="548640" y="658368"/>
            <a:ext cx="11064240" cy="868680"/>
          </a:xfrm>
          <a:prstGeom prst="rect">
            <a:avLst/>
          </a:prstGeom>
          <a:noFill/>
          <a:ln/>
        </p:spPr>
        <p:txBody>
          <a:bodyPr wrap="square" lIns="0" tIns="0" rIns="0" bIns="0" rtlCol="0" anchor="t"/>
          <a:lstStyle/>
          <a:p>
            <a:pPr marL="0" indent="0" algn="l">
              <a:buNone/>
            </a:pPr>
            <a:r>
              <a:rPr lang="en-US" sz="3000" b="1" dirty="0">
                <a:solidFill>
                  <a:schemeClr val="tx2"/>
                </a:solidFill>
              </a:rPr>
              <a:t>References and links</a:t>
            </a:r>
            <a:endParaRPr lang="en-US" sz="3000" dirty="0"/>
          </a:p>
        </p:txBody>
      </p:sp>
      <p:pic>
        <p:nvPicPr>
          <p:cNvPr id="4" name="ref icon" descr="preencoded.png"/>
          <p:cNvPicPr>
            <a:picLocks noChangeAspect="1"/>
          </p:cNvPicPr>
          <p:nvPr/>
        </p:nvPicPr>
        <p:blipFill>
          <a:blip r:embed="rId3"/>
          <a:stretch>
            <a:fillRect/>
          </a:stretch>
        </p:blipFill>
        <p:spPr>
          <a:xfrm>
            <a:off x="548640" y="1828800"/>
            <a:ext cx="329184" cy="329184"/>
          </a:xfrm>
          <a:prstGeom prst="rect">
            <a:avLst/>
          </a:prstGeom>
        </p:spPr>
      </p:pic>
      <p:sp>
        <p:nvSpPr>
          <p:cNvPr id="5" name="Text 2"/>
          <p:cNvSpPr txBox="1"/>
          <p:nvPr/>
        </p:nvSpPr>
        <p:spPr>
          <a:xfrm>
            <a:off x="1051560" y="1783080"/>
            <a:ext cx="10607040" cy="868680"/>
          </a:xfrm>
          <a:prstGeom prst="rect">
            <a:avLst/>
          </a:prstGeom>
          <a:noFill/>
          <a:ln/>
        </p:spPr>
        <p:txBody>
          <a:bodyPr wrap="square" lIns="0" tIns="0" rIns="0" bIns="0" rtlCol="0" anchor="t"/>
          <a:lstStyle/>
          <a:p>
            <a:pPr marL="0" indent="0">
              <a:buNone/>
            </a:pPr>
            <a:r>
              <a:rPr lang="en-US" sz="1150" dirty="0">
                <a:solidFill>
                  <a:schemeClr val="tx1"/>
                </a:solidFill>
              </a:rPr>
              <a:t>Melissargos G, Schaffhauser B, Mailli E, Ducouret P, Bertolini G, Michel P, Rujano MA, Ghilardi GI, Salerno A, Bastic V, Dhallenne J, Filippopolitis K, Katsouli M-O, Karampatsis T-M, Glenis A, Ioannidis Y, Ryvlin P. Deploying the Medical Informatics Platform for cross-border federated analytics in FERES and eCREAM. Front Disaster Emerg Med. 2026;4:1748193. doi:10.3389/femer.2026.1748193</a:t>
            </a:r>
            <a:endParaRPr lang="en-US" sz="1150" dirty="0"/>
          </a:p>
        </p:txBody>
      </p:sp>
      <p:pic>
        <p:nvPicPr>
          <p:cNvPr id="6" name="ref icon" descr="preencoded.png"/>
          <p:cNvPicPr>
            <a:picLocks noChangeAspect="1"/>
          </p:cNvPicPr>
          <p:nvPr/>
        </p:nvPicPr>
        <p:blipFill>
          <a:blip r:embed="rId3"/>
          <a:stretch>
            <a:fillRect/>
          </a:stretch>
        </p:blipFill>
        <p:spPr>
          <a:xfrm>
            <a:off x="548640" y="2724912"/>
            <a:ext cx="329184" cy="329184"/>
          </a:xfrm>
          <a:prstGeom prst="rect">
            <a:avLst/>
          </a:prstGeom>
        </p:spPr>
      </p:pic>
      <p:sp>
        <p:nvSpPr>
          <p:cNvPr id="7" name="Text 3"/>
          <p:cNvSpPr txBox="1"/>
          <p:nvPr/>
        </p:nvSpPr>
        <p:spPr>
          <a:xfrm>
            <a:off x="1051560" y="2679192"/>
            <a:ext cx="10607040" cy="868680"/>
          </a:xfrm>
          <a:prstGeom prst="rect">
            <a:avLst/>
          </a:prstGeom>
          <a:noFill/>
          <a:ln/>
        </p:spPr>
        <p:txBody>
          <a:bodyPr wrap="square" lIns="0" tIns="0" rIns="0" bIns="0" rtlCol="0" anchor="t"/>
          <a:lstStyle/>
          <a:p>
            <a:pPr marL="0" indent="0">
              <a:buNone/>
            </a:pPr>
            <a:r>
              <a:rPr lang="en-US" sz="1150" dirty="0">
                <a:solidFill>
                  <a:schemeClr val="tx1"/>
                </a:solidFill>
              </a:rPr>
              <a:t>Salerno A, Melissargos G, Katan M, Knoflach M, Kiechl S, Harbison J, Renieri L, Toni D, Palaiodimou L, Tsivgoulis G, Ktenidis A, Mailis T, Ioannidis Y, Michel P, Ryvlin P, on behalf of the FERES collaborators. Federating European REgistries for Stroke: Principles, Data Model and Future Perspectives for a Federated Analysis of Multiple Prospective Stroke Registries. Eur J Neurol. 2026;33(8):e70715. doi:10.1111/ene.70715</a:t>
            </a:r>
            <a:endParaRPr lang="en-US" sz="1150" dirty="0"/>
          </a:p>
        </p:txBody>
      </p:sp>
      <p:pic>
        <p:nvPicPr>
          <p:cNvPr id="8" name="ref icon" descr="preencoded.png"/>
          <p:cNvPicPr>
            <a:picLocks noChangeAspect="1"/>
          </p:cNvPicPr>
          <p:nvPr/>
        </p:nvPicPr>
        <p:blipFill>
          <a:blip r:embed="rId4"/>
          <a:stretch>
            <a:fillRect/>
          </a:stretch>
        </p:blipFill>
        <p:spPr>
          <a:xfrm>
            <a:off x="548640" y="3621024"/>
            <a:ext cx="329184" cy="329184"/>
          </a:xfrm>
          <a:prstGeom prst="rect">
            <a:avLst/>
          </a:prstGeom>
        </p:spPr>
      </p:pic>
      <p:sp>
        <p:nvSpPr>
          <p:cNvPr id="9" name="Text 4"/>
          <p:cNvSpPr txBox="1"/>
          <p:nvPr/>
        </p:nvSpPr>
        <p:spPr>
          <a:xfrm>
            <a:off x="1051560" y="3575304"/>
            <a:ext cx="10607040" cy="868680"/>
          </a:xfrm>
          <a:prstGeom prst="rect">
            <a:avLst/>
          </a:prstGeom>
          <a:noFill/>
          <a:ln/>
        </p:spPr>
        <p:txBody>
          <a:bodyPr wrap="square" lIns="0" tIns="0" rIns="0" bIns="0" rtlCol="0" anchor="t"/>
          <a:lstStyle/>
          <a:p>
            <a:pPr marL="0" indent="0">
              <a:buNone/>
            </a:pPr>
            <a:r>
              <a:rPr lang="en-US" sz="1150" dirty="0">
                <a:solidFill>
                  <a:schemeClr val="tx1"/>
                </a:solidFill>
              </a:rPr>
              <a:t>eCREAM D5.2, Integration of db and services to the MIP, v1.0, August 2026 (public deliverable, WP5, Task 5.3, lead CHUV with IRFMN and ECRIN). Grant Agreement 101057726.</a:t>
            </a:r>
            <a:endParaRPr lang="en-US" sz="1150" dirty="0"/>
          </a:p>
        </p:txBody>
      </p:sp>
      <p:pic>
        <p:nvPicPr>
          <p:cNvPr id="10" name="ref icon" descr="preencoded.png"/>
          <p:cNvPicPr>
            <a:picLocks noChangeAspect="1"/>
          </p:cNvPicPr>
          <p:nvPr/>
        </p:nvPicPr>
        <p:blipFill>
          <a:blip r:embed="rId5"/>
          <a:stretch>
            <a:fillRect/>
          </a:stretch>
        </p:blipFill>
        <p:spPr>
          <a:xfrm>
            <a:off x="548640" y="4517136"/>
            <a:ext cx="329184" cy="329184"/>
          </a:xfrm>
          <a:prstGeom prst="rect">
            <a:avLst/>
          </a:prstGeom>
        </p:spPr>
      </p:pic>
      <p:sp>
        <p:nvSpPr>
          <p:cNvPr id="11" name="Text 5"/>
          <p:cNvSpPr txBox="1"/>
          <p:nvPr/>
        </p:nvSpPr>
        <p:spPr>
          <a:xfrm>
            <a:off x="1051560" y="4471416"/>
            <a:ext cx="10607040" cy="868680"/>
          </a:xfrm>
          <a:prstGeom prst="rect">
            <a:avLst/>
          </a:prstGeom>
          <a:noFill/>
          <a:ln/>
        </p:spPr>
        <p:txBody>
          <a:bodyPr wrap="square" lIns="0" tIns="0" rIns="0" bIns="0" rtlCol="0" anchor="t"/>
          <a:lstStyle/>
          <a:p>
            <a:pPr marL="0" indent="0">
              <a:buNone/>
            </a:pPr>
            <a:r>
              <a:rPr lang="en-US" sz="1150" dirty="0">
                <a:solidFill>
                  <a:schemeClr val="tx1"/>
                </a:solidFill>
              </a:rPr>
              <a:t>eCREAM MIP Federation: https://ecream.hbpmip.link  ·  Public MIP: https://hbpmip.link  ·  MIP Data Catalogue: https://datacatalogue.mip.ebrains.eu  ·  EBRAINS sign-up: https://ebrains.eu/sign-up</a:t>
            </a:r>
            <a:endParaRPr lang="en-US" sz="1150" dirty="0"/>
          </a:p>
        </p:txBody>
      </p:sp>
      <p:pic>
        <p:nvPicPr>
          <p:cNvPr id="12" name="ref icon" descr="preencoded.png"/>
          <p:cNvPicPr>
            <a:picLocks noChangeAspect="1"/>
          </p:cNvPicPr>
          <p:nvPr/>
        </p:nvPicPr>
        <p:blipFill>
          <a:blip r:embed="rId6"/>
          <a:stretch>
            <a:fillRect/>
          </a:stretch>
        </p:blipFill>
        <p:spPr>
          <a:xfrm>
            <a:off x="548640" y="5413248"/>
            <a:ext cx="329184" cy="329184"/>
          </a:xfrm>
          <a:prstGeom prst="rect">
            <a:avLst/>
          </a:prstGeom>
        </p:spPr>
      </p:pic>
      <p:sp>
        <p:nvSpPr>
          <p:cNvPr id="13" name="Text 6"/>
          <p:cNvSpPr txBox="1"/>
          <p:nvPr/>
        </p:nvSpPr>
        <p:spPr>
          <a:xfrm>
            <a:off x="1051560" y="5367528"/>
            <a:ext cx="10607040" cy="868680"/>
          </a:xfrm>
          <a:prstGeom prst="rect">
            <a:avLst/>
          </a:prstGeom>
          <a:noFill/>
          <a:ln/>
        </p:spPr>
        <p:txBody>
          <a:bodyPr wrap="square" lIns="0" tIns="0" rIns="0" bIns="0" rtlCol="0" anchor="t"/>
          <a:lstStyle/>
          <a:p>
            <a:pPr marL="0" indent="0">
              <a:buNone/>
            </a:pPr>
            <a:r>
              <a:rPr lang="en-US" sz="1150" dirty="0">
                <a:solidFill>
                  <a:schemeClr val="tx1"/>
                </a:solidFill>
              </a:rPr>
              <a:t>MIP platform source and documentation: https://github.com/Medical-Informatics-Platform/mip  ·  MIP Jupyter workspace: https://github.com/madgik/mip-jupyter</a:t>
            </a:r>
            <a:endParaRPr lang="en-US" sz="1150" dirty="0"/>
          </a:p>
        </p:txBody>
      </p:sp>
      <p:sp>
        <p:nvSpPr>
          <p:cNvPr id="25" name="Slide Number Placeholder 0"/>
          <p:cNvSpPr>
            <a:spLocks noGrp="1"/>
          </p:cNvSpPr>
          <p:nvPr>
            <p:ph type="sldNum" sz="quarter" idx="4294967295"/>
          </p:nvPr>
        </p:nvSpPr>
        <p:spPr>
          <a:xfrm>
            <a:off x="11247120" y="6446520"/>
            <a:ext cx="457200" cy="256032"/>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23</a:t>
            </a:fld>
            <a:endParaRPr lang="en-US"/>
          </a:p>
        </p:txBody>
      </p:sp>
    </p:spTree>
  </p:cSld>
  <p:clrMapOvr>
    <a:masterClrMapping/>
  </p:clrMapOvr>
</p:sld>
</file>

<file path=ppt/theme/theme1.xml><?xml version="1.0" encoding="utf-8"?>
<a:theme xmlns:a="http://schemas.openxmlformats.org/drawingml/2006/main" name="eCREAM MIP Kosice">
  <a:themeElements>
    <a:clrScheme name="eCREAM MIP Kosice">
      <a:dk1>
        <a:srgbClr val="1B2340"/>
      </a:dk1>
      <a:lt1>
        <a:srgbClr val="FFFFFF"/>
      </a:lt1>
      <a:dk2>
        <a:srgbClr val="22306E"/>
      </a:dk2>
      <a:lt2>
        <a:srgbClr val="F4F6FC"/>
      </a:lt2>
      <a:accent1>
        <a:srgbClr val="5B6BB5"/>
      </a:accent1>
      <a:accent2>
        <a:srgbClr val="B33A31"/>
      </a:accent2>
      <a:accent3>
        <a:srgbClr val="2E8B6E"/>
      </a:accent3>
      <a:accent4>
        <a:srgbClr val="C7922A"/>
      </a:accent4>
      <a:accent5>
        <a:srgbClr val="7C86AD"/>
      </a:accent5>
      <a:accent6>
        <a:srgbClr val="E9ECF9"/>
      </a:accent6>
      <a:hlink>
        <a:srgbClr val="5B6BB5"/>
      </a:hlink>
      <a:folHlink>
        <a:srgbClr val="7C86AD"/>
      </a:folHlink>
    </a:clrScheme>
    <a:fontScheme name="eCREAM MIP Kos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1877</TotalTime>
  <Words>6247</Words>
  <Application>Microsoft Office PowerPoint</Application>
  <PresentationFormat>Widescreen</PresentationFormat>
  <Paragraphs>536</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Cambria</vt:lpstr>
      <vt:lpstr>Courier New</vt:lpstr>
      <vt:lpstr>eCREAM MIP Kosice</vt:lpstr>
      <vt:lpstr>PowerPoint Presentation</vt:lpstr>
      <vt:lpstr>Emergency medicine has the data, and little of the research</vt:lpstr>
      <vt:lpstr>Don't move the data. Move the question.</vt:lpstr>
      <vt:lpstr>The question travels, the data stay home</vt:lpstr>
      <vt:lpstr>The Medical Informatics Platform, in one slide</vt:lpstr>
      <vt:lpstr>Five guarantees that hold on every screen</vt:lpstr>
      <vt:lpstr>Tested on stroke first, published for both projects</vt:lpstr>
      <vt:lpstr>Part two. eCREAM on the platform.</vt:lpstr>
      <vt:lpstr>One task, three configurations</vt:lpstr>
      <vt:lpstr>265 variables, one tree, four population blocks</vt:lpstr>
      <vt:lpstr>From a signed agreement to a running federation</vt:lpstr>
      <vt:lpstr>Keeping the clock without keeping the dates</vt:lpstr>
      <vt:lpstr>Who is seen by a doctor sooner: dyspnoea or TLoC?</vt:lpstr>
      <vt:lpstr>The same platform, open to anyone with a free EBRAINS account</vt:lpstr>
      <vt:lpstr>Learning the platform takes an afternoon</vt:lpstr>
      <vt:lpstr>Click through it or script it: the same engine answers</vt:lpstr>
      <vt:lpstr>Two ways to join the federation</vt:lpstr>
      <vt:lpstr>Three decisions, and next steps to discuss at Košice</vt:lpstr>
      <vt:lpstr>PowerPoint Presentation</vt:lpstr>
      <vt:lpstr>The seventeen EDs prepared in the data model</vt:lpstr>
      <vt:lpstr>Architecture of the eCREAM MIP integration (D5.2, Figure 1)</vt:lpstr>
      <vt:lpstr>Live demo: exact settings, in order</vt:lpstr>
      <vt:lpstr>References and links</vt:lpstr>
    </vt:vector>
  </TitlesOfParts>
  <Company>CHUV NeuroDigital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Everyone's data, no one's risk</dc:title>
  <dc:subject>eCREAM annual meeting, Kosice, October 2026</dc:subject>
  <dc:creator>Georges Melissargos</dc:creator>
  <cp:lastModifiedBy>george melissargos</cp:lastModifiedBy>
  <cp:revision>8</cp:revision>
  <dcterms:created xsi:type="dcterms:W3CDTF">2026-10-12T07:27:44Z</dcterms:created>
  <dcterms:modified xsi:type="dcterms:W3CDTF">2026-10-13T16:31:34Z</dcterms:modified>
</cp:coreProperties>
</file>